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332" r:id="rId5"/>
    <p:sldId id="303" r:id="rId6"/>
    <p:sldId id="321" r:id="rId7"/>
    <p:sldId id="308" r:id="rId8"/>
    <p:sldId id="326" r:id="rId9"/>
    <p:sldId id="330" r:id="rId10"/>
    <p:sldId id="327" r:id="rId11"/>
    <p:sldId id="325" r:id="rId12"/>
    <p:sldId id="32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E7068E-A6A9-8DB4-EDC6-28F1ABBF5034}" name="Natalie Rademacher" initials="NR" userId="S::nrademacher@environmental-initiative.org::61c8663a-dc36-4fde-aa63-08e3a301759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43434"/>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20706-AEA5-4E43-9D58-8F6AF2E2FAFA}"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8821F-26EA-574D-BA6B-0D80C0DC0703}" type="slidenum">
              <a:rPr lang="en-US" smtClean="0"/>
              <a:t>‹#›</a:t>
            </a:fld>
            <a:endParaRPr lang="en-US"/>
          </a:p>
        </p:txBody>
      </p:sp>
    </p:spTree>
    <p:extLst>
      <p:ext uri="{BB962C8B-B14F-4D97-AF65-F5344CB8AC3E}">
        <p14:creationId xmlns:p14="http://schemas.microsoft.com/office/powerpoint/2010/main" val="36062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ccmr.mn.gov/proposals/2024/2024_lccmr_rfp.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Tony Webster, Minneapolis MN. Katharine Ordway Natural History Study Area (Ordway Field Station), owned by Macalester College, on the bluffs of the Mississippi River in Inver Grove Heights, Minnesota, in spring.</a:t>
            </a:r>
          </a:p>
        </p:txBody>
      </p:sp>
      <p:sp>
        <p:nvSpPr>
          <p:cNvPr id="4" name="Slide Number Placeholder 3"/>
          <p:cNvSpPr>
            <a:spLocks noGrp="1"/>
          </p:cNvSpPr>
          <p:nvPr>
            <p:ph type="sldNum" sz="quarter" idx="5"/>
          </p:nvPr>
        </p:nvSpPr>
        <p:spPr/>
        <p:txBody>
          <a:bodyPr/>
          <a:lstStyle/>
          <a:p>
            <a:fld id="{9718821F-26EA-574D-BA6B-0D80C0DC0703}" type="slidenum">
              <a:rPr lang="en-US" smtClean="0"/>
              <a:t>1</a:t>
            </a:fld>
            <a:endParaRPr lang="en-US"/>
          </a:p>
        </p:txBody>
      </p:sp>
    </p:spTree>
    <p:extLst>
      <p:ext uri="{BB962C8B-B14F-4D97-AF65-F5344CB8AC3E}">
        <p14:creationId xmlns:p14="http://schemas.microsoft.com/office/powerpoint/2010/main" val="206705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Environment and Natural Resources Trust Fund (ENRTF) was established following voter approval of a constitutional amendment in 1988.   </a:t>
            </a:r>
          </a:p>
          <a:p>
            <a:pPr marL="285750" indent="-285750">
              <a:buFont typeface="Arial"/>
              <a:buChar char="•"/>
            </a:pPr>
            <a:r>
              <a:rPr lang="en-US"/>
              <a:t>Money in the fund is generated by the Minnesota State Lottery.   </a:t>
            </a:r>
            <a:endParaRPr lang="en-US">
              <a:ea typeface="Calibri"/>
              <a:cs typeface="Calibri"/>
            </a:endParaRPr>
          </a:p>
          <a:p>
            <a:pPr marL="285750" indent="-285750">
              <a:buFont typeface="Arial"/>
              <a:buChar char="•"/>
            </a:pPr>
            <a:r>
              <a:rPr lang="en-US"/>
              <a:t>Funds are to be used for “for the public purpose of protection, conservation, preservation, and enhancement of the state's air, water, land, fish, wildlife, and other natural resources.”  </a:t>
            </a:r>
            <a:endParaRPr lang="en-US">
              <a:cs typeface="Calibri"/>
            </a:endParaRPr>
          </a:p>
          <a:p>
            <a:pPr marL="285750" indent="-285750">
              <a:buFont typeface="Arial"/>
              <a:buChar char="•"/>
            </a:pPr>
            <a:r>
              <a:rPr lang="en-US"/>
              <a:t>It is a very important long-term secure funding source for conservation and other environmental projects and causes in Minnesota. </a:t>
            </a:r>
            <a:endParaRPr lang="en-US">
              <a:cs typeface="Calibri" panose="020F0502020204030204"/>
            </a:endParaRPr>
          </a:p>
          <a:p>
            <a:endParaRPr lang="en-US" sz="1800" b="1">
              <a:latin typeface="Karla"/>
              <a:ea typeface="Calibri"/>
              <a:cs typeface="Calibri"/>
            </a:endParaRPr>
          </a:p>
          <a:p>
            <a:endParaRPr lang="en-US">
              <a:latin typeface="Calibri" panose="020F0502020204030204"/>
              <a:ea typeface="Calibri" panose="020F0502020204030204"/>
              <a:cs typeface="Calibri"/>
            </a:endParaRPr>
          </a:p>
        </p:txBody>
      </p:sp>
      <p:sp>
        <p:nvSpPr>
          <p:cNvPr id="4" name="Slide Number Placeholder 3"/>
          <p:cNvSpPr>
            <a:spLocks noGrp="1"/>
          </p:cNvSpPr>
          <p:nvPr>
            <p:ph type="sldNum" sz="quarter" idx="5"/>
          </p:nvPr>
        </p:nvSpPr>
        <p:spPr/>
        <p:txBody>
          <a:bodyPr/>
          <a:lstStyle/>
          <a:p>
            <a:fld id="{9718821F-26EA-574D-BA6B-0D80C0DC0703}" type="slidenum">
              <a:rPr lang="en-US" smtClean="0"/>
              <a:t>2</a:t>
            </a:fld>
            <a:endParaRPr lang="en-US"/>
          </a:p>
        </p:txBody>
      </p:sp>
    </p:spTree>
    <p:extLst>
      <p:ext uri="{BB962C8B-B14F-4D97-AF65-F5344CB8AC3E}">
        <p14:creationId xmlns:p14="http://schemas.microsoft.com/office/powerpoint/2010/main" val="171327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As you can see, funding skews towards state agencies and universities. </a:t>
            </a:r>
          </a:p>
          <a:p>
            <a:pPr marL="171450" indent="-171450">
              <a:buFont typeface="Arial"/>
              <a:buChar char="•"/>
            </a:pPr>
            <a:r>
              <a:rPr lang="en-US">
                <a:cs typeface="Calibri"/>
              </a:rPr>
              <a:t>Nonprofit organizations only secured about 18% of funds in 2024—an increase of about 8% since 2022.</a:t>
            </a:r>
            <a:endParaRPr lang="en-US">
              <a:ea typeface="Calibri"/>
              <a:cs typeface="Calibri"/>
            </a:endParaRPr>
          </a:p>
          <a:p>
            <a:pPr marL="171450" indent="-171450">
              <a:buFont typeface="Arial"/>
              <a:buChar char="•"/>
            </a:pPr>
            <a:r>
              <a:rPr lang="en-US">
                <a:cs typeface="Calibri"/>
              </a:rPr>
              <a:t>Of those nonprofits funded, many are larger, well-established organizations who employ professional fundraisers and lobbyists. </a:t>
            </a:r>
          </a:p>
          <a:p>
            <a:pPr marL="171450" indent="-171450">
              <a:buFont typeface="Arial"/>
              <a:buChar char="•"/>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9718821F-26EA-574D-BA6B-0D80C0DC0703}" type="slidenum">
              <a:rPr lang="en-US" smtClean="0"/>
              <a:t>3</a:t>
            </a:fld>
            <a:endParaRPr lang="en-US"/>
          </a:p>
        </p:txBody>
      </p:sp>
    </p:spTree>
    <p:extLst>
      <p:ext uri="{BB962C8B-B14F-4D97-AF65-F5344CB8AC3E}">
        <p14:creationId xmlns:p14="http://schemas.microsoft.com/office/powerpoint/2010/main" val="425719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Getting a grant from the Environment and Natural Resources Trust Fund is a roughly 17-month long process.   </a:t>
            </a:r>
            <a:endParaRPr lang="en-US">
              <a:cs typeface="Calibri"/>
            </a:endParaRPr>
          </a:p>
          <a:p>
            <a:pPr marL="285750" indent="-285750">
              <a:buFont typeface="Arial"/>
              <a:buChar char="•"/>
            </a:pPr>
            <a:r>
              <a:rPr lang="en-US"/>
              <a:t>Grantees must respond to the Request for Proposals.  </a:t>
            </a:r>
            <a:endParaRPr lang="en-US">
              <a:cs typeface="Calibri"/>
            </a:endParaRPr>
          </a:p>
          <a:p>
            <a:pPr marL="285750" indent="-285750">
              <a:buFont typeface="Arial"/>
              <a:buChar char="•"/>
            </a:pPr>
            <a:r>
              <a:rPr lang="en-US"/>
              <a:t>If you make the initial cut, you must present your proposal to the Legislative-Citizen Commission on Minnesota Resources (LCCMR), a 17 member body of senators, house members, and citizens that makes funding recommendations to the Minnesota Legislature for special environment and natural resource projects. </a:t>
            </a:r>
            <a:endParaRPr lang="en-US">
              <a:ea typeface="Calibri"/>
              <a:cs typeface="Calibri"/>
            </a:endParaRPr>
          </a:p>
          <a:p>
            <a:pPr marL="285750" indent="-285750">
              <a:buFont typeface="Arial"/>
              <a:buChar char="•"/>
            </a:pPr>
            <a:r>
              <a:rPr lang="en-US"/>
              <a:t>Just because you present to LCCMR, doesn’t mean you are guaranteed funding.   </a:t>
            </a:r>
          </a:p>
          <a:p>
            <a:pPr marL="285750" indent="-285750">
              <a:buFont typeface="Arial"/>
              <a:buChar char="•"/>
            </a:pPr>
            <a:r>
              <a:rPr lang="en-US"/>
              <a:t>LCCMR makes another cut following presentations. Only those that are recommended for funding end up in the bill that goes before the Legislature.   </a:t>
            </a:r>
            <a:endParaRPr lang="en-US">
              <a:ea typeface="Calibri"/>
              <a:cs typeface="Calibri"/>
            </a:endParaRPr>
          </a:p>
          <a:p>
            <a:pPr marL="285750" indent="-285750">
              <a:buFont typeface="Arial"/>
              <a:buChar char="•"/>
            </a:pPr>
            <a:r>
              <a:rPr lang="en-US">
                <a:ea typeface="Calibri"/>
                <a:cs typeface="Calibri"/>
              </a:rPr>
              <a:t>Upon passage, the bill goes to the Governor to be signed into law.</a:t>
            </a:r>
            <a:endParaRPr lang="en-US"/>
          </a:p>
          <a:p>
            <a:pPr marL="285750" indent="-285750">
              <a:buFont typeface="Arial"/>
              <a:buChar char="•"/>
            </a:pPr>
            <a:r>
              <a:rPr lang="en-US"/>
              <a:t>As you can imagine, only organizations with the people and infrastructure power to jump through these hoops are the only organizations to apply and secure these funds.  </a:t>
            </a:r>
            <a:endParaRPr lang="en-US">
              <a:cs typeface="Calibri"/>
            </a:endParaRPr>
          </a:p>
          <a:p>
            <a:pPr marL="285750" indent="-285750">
              <a:buFont typeface="Arial"/>
              <a:buChar char="•"/>
            </a:pPr>
            <a:r>
              <a:rPr lang="en-US"/>
              <a:t>There are structural inequities baked into the current system.  </a:t>
            </a:r>
            <a:r>
              <a:rPr lang="en-US">
                <a:hlinkClick r:id="rId3"/>
              </a:rPr>
              <a:t>https://www.lccmr.mn.gov/proposals/2024/2024_lccmr_rfp.pdf</a:t>
            </a:r>
            <a:endParaRPr lang="en-US">
              <a:cs typeface="Calibri"/>
            </a:endParaRPr>
          </a:p>
          <a:p>
            <a:endParaRPr lang="en-US" sz="1800" b="1">
              <a:latin typeface="Karla"/>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718821F-26EA-574D-BA6B-0D80C0DC0703}" type="slidenum">
              <a:rPr lang="en-US" smtClean="0"/>
              <a:t>4</a:t>
            </a:fld>
            <a:endParaRPr lang="en-US"/>
          </a:p>
        </p:txBody>
      </p:sp>
    </p:spTree>
    <p:extLst>
      <p:ext uri="{BB962C8B-B14F-4D97-AF65-F5344CB8AC3E}">
        <p14:creationId xmlns:p14="http://schemas.microsoft.com/office/powerpoint/2010/main" val="45851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Environmental justice leaders and mainstream environmental organizations saw an opportunity to enhance how Minnesota’s state lottery dollars are distributed for environmental projects.</a:t>
            </a:r>
          </a:p>
          <a:p>
            <a:pPr marL="285750" indent="-285750">
              <a:buFont typeface="Arial"/>
              <a:buChar char="•"/>
            </a:pPr>
            <a:r>
              <a:rPr lang="en-US"/>
              <a:t>They/we advocated for a new community grants program – one that reduces administrative barriers that have made access to ENRTF dollars difficult for black, brown, Indigenous, and rural community members.</a:t>
            </a:r>
            <a:endParaRPr lang="en-US">
              <a:ea typeface="Calibri"/>
              <a:cs typeface="Calibri"/>
            </a:endParaRPr>
          </a:p>
          <a:p>
            <a:pPr marL="285750" indent="-285750">
              <a:buFont typeface="Arial"/>
              <a:buChar char="•"/>
            </a:pPr>
            <a:r>
              <a:rPr lang="en-US"/>
              <a:t>The design for the program was led and envisioned by a smaller subgroup of the Coalition, the ENRTF Community Engagement Working Group.</a:t>
            </a:r>
            <a:endParaRPr lang="en-US">
              <a:ea typeface="Calibri"/>
              <a:cs typeface="Calibri"/>
            </a:endParaRPr>
          </a:p>
          <a:p>
            <a:pPr marL="285750" indent="-285750">
              <a:buFont typeface="Arial"/>
              <a:buChar char="•"/>
            </a:pPr>
            <a:r>
              <a:rPr lang="en-US"/>
              <a:t>Subgroup members were also involved in educating legislators in partnership with lobbying coalition members.</a:t>
            </a:r>
            <a:endParaRPr lang="en-US">
              <a:ea typeface="Calibri"/>
              <a:cs typeface="Calibri"/>
            </a:endParaRPr>
          </a:p>
          <a:p>
            <a:pPr marL="285750" indent="-285750">
              <a:buFont typeface="Arial"/>
              <a:buChar char="•"/>
            </a:pPr>
            <a:r>
              <a:rPr lang="en-US"/>
              <a:t>In 2023, the Minnesota Legislature passed a bill that gave voters an opportunity to renew and enhance the Environment and Natural Resources Trust Fund.</a:t>
            </a:r>
            <a:endParaRPr lang="en-US">
              <a:ea typeface="Calibri"/>
              <a:cs typeface="Calibri"/>
            </a:endParaRPr>
          </a:p>
          <a:p>
            <a:pPr marL="285750" indent="-285750">
              <a:buFont typeface="Arial"/>
              <a:buChar char="•"/>
            </a:pPr>
            <a:r>
              <a:rPr lang="en-US"/>
              <a:t>The bill also established a new Community Grants Program, which increases the amount of lottery funds that go towards the environment and creates a more equitable pool of funding.</a:t>
            </a:r>
            <a:endParaRPr lang="en-US">
              <a:ea typeface="Calibri"/>
              <a:cs typeface="Calibri"/>
            </a:endParaRPr>
          </a:p>
          <a:p>
            <a:pPr marL="285750" indent="-285750">
              <a:buFont typeface="Arial"/>
              <a:buChar char="•"/>
            </a:pPr>
            <a:r>
              <a:rPr lang="en-US"/>
              <a:t>This group worked to advocate for voters to reauthorize the ENRTF in 2024.</a:t>
            </a:r>
            <a:endParaRPr lang="en-US">
              <a:ea typeface="Calibri"/>
              <a:cs typeface="Calibri"/>
            </a:endParaRPr>
          </a:p>
          <a:p>
            <a:pPr marL="285750" indent="-285750">
              <a:buFont typeface="Arial"/>
              <a:buChar char="•"/>
            </a:pPr>
            <a:r>
              <a:rPr lang="en-US"/>
              <a:t>77% of Minnesotans voted "yes." No response is a "no" vote.</a:t>
            </a:r>
            <a:endParaRPr lang="en-US">
              <a:ea typeface="Calibri"/>
              <a:cs typeface="Calibri"/>
            </a:endParaRPr>
          </a:p>
          <a:p>
            <a:pPr marL="285750" indent="-285750">
              <a:buFont typeface="Arial"/>
              <a:buChar char="•"/>
            </a:pPr>
            <a:r>
              <a:rPr lang="en-US"/>
              <a:t>In the 2025 Legislative session, proposals were made to divert funding away from the program.</a:t>
            </a:r>
            <a:endParaRPr lang="en-US">
              <a:ea typeface="Calibri"/>
              <a:cs typeface="Calibri"/>
            </a:endParaRPr>
          </a:p>
          <a:p>
            <a:pPr marL="285750" indent="-285750">
              <a:buFont typeface="Arial"/>
              <a:buChar char="•"/>
            </a:pPr>
            <a:r>
              <a:rPr lang="en-US"/>
              <a:t>The group wrote letters and attended legislative sessions in support of an unaltered bill.</a:t>
            </a:r>
            <a:endParaRPr lang="en-US">
              <a:ea typeface="Calibri"/>
              <a:cs typeface="Calibri"/>
            </a:endParaRPr>
          </a:p>
          <a:p>
            <a:pPr marL="285750" indent="-285750">
              <a:buFont typeface="Arial"/>
              <a:buChar char="•"/>
            </a:pPr>
            <a:r>
              <a:rPr lang="en-US"/>
              <a:t>We are now focused on engaging communities about the new program and supporting the design of the grant program itself. </a:t>
            </a:r>
            <a:endParaRPr lang="en-US">
              <a:ea typeface="Calibri"/>
              <a:cs typeface="Calibri"/>
            </a:endParaRPr>
          </a:p>
          <a:p>
            <a:pPr marL="285750" indent="-285750">
              <a:buFont typeface="Arial"/>
              <a:buChar char="•"/>
            </a:pPr>
            <a:r>
              <a:rPr lang="en-US"/>
              <a:t>(This is a good chance to speak about fears/how the collaboration is going.)</a:t>
            </a:r>
            <a:endParaRPr lang="en-US">
              <a:ea typeface="Calibri"/>
              <a:cs typeface="Calibri"/>
            </a:endParaRPr>
          </a:p>
        </p:txBody>
      </p:sp>
      <p:sp>
        <p:nvSpPr>
          <p:cNvPr id="4" name="Slide Number Placeholder 3"/>
          <p:cNvSpPr>
            <a:spLocks noGrp="1"/>
          </p:cNvSpPr>
          <p:nvPr>
            <p:ph type="sldNum" sz="quarter" idx="5"/>
          </p:nvPr>
        </p:nvSpPr>
        <p:spPr/>
        <p:txBody>
          <a:bodyPr/>
          <a:lstStyle/>
          <a:p>
            <a:fld id="{9718821F-26EA-574D-BA6B-0D80C0DC0703}" type="slidenum">
              <a:rPr lang="en-US" smtClean="0"/>
              <a:t>6</a:t>
            </a:fld>
            <a:endParaRPr lang="en-US"/>
          </a:p>
        </p:txBody>
      </p:sp>
    </p:spTree>
    <p:extLst>
      <p:ext uri="{BB962C8B-B14F-4D97-AF65-F5344CB8AC3E}">
        <p14:creationId xmlns:p14="http://schemas.microsoft.com/office/powerpoint/2010/main" val="10487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3A2FD-CF1A-6C0C-8238-9E82D94C2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610B2-E69F-2DFC-240C-22BE16205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94790-A73D-CB0C-CEF4-88FE3B8652C9}"/>
              </a:ext>
            </a:extLst>
          </p:cNvPr>
          <p:cNvSpPr>
            <a:spLocks noGrp="1"/>
          </p:cNvSpPr>
          <p:nvPr>
            <p:ph type="body" idx="1"/>
          </p:nvPr>
        </p:nvSpPr>
        <p:spPr/>
        <p:txBody>
          <a:bodyPr/>
          <a:lstStyle/>
          <a:p>
            <a:pPr marL="171450" indent="-171450">
              <a:buFont typeface="Arial"/>
              <a:buChar char="•"/>
            </a:pPr>
            <a:r>
              <a:rPr lang="en-US"/>
              <a:t>About $28 million a year will be available for smaller nonprofits, Tribes, and BIPOC-led organizations through the program.</a:t>
            </a:r>
            <a:endParaRPr lang="en-US">
              <a:ea typeface="Calibri"/>
              <a:cs typeface="Calibri"/>
            </a:endParaRPr>
          </a:p>
          <a:p>
            <a:pPr marL="171450" indent="-171450">
              <a:buFont typeface="Arial"/>
              <a:buChar char="•"/>
            </a:pPr>
            <a:r>
              <a:rPr lang="en-US"/>
              <a:t>The Community Grants Program won’t replace or compete with the current funding or process.</a:t>
            </a:r>
            <a:endParaRPr lang="en-US">
              <a:ea typeface="Calibri"/>
              <a:cs typeface="Calibri"/>
            </a:endParaRPr>
          </a:p>
          <a:p>
            <a:pPr marL="171450" indent="-171450">
              <a:buFont typeface="Arial"/>
              <a:buChar char="•"/>
            </a:pPr>
            <a:r>
              <a:rPr lang="en-US"/>
              <a:t>The goal is for this pool of funding to be more accessible for Minnesotans. A program for communities and organizations historically left out of the ENRTF process.</a:t>
            </a:r>
            <a:endParaRPr lang="en-US">
              <a:ea typeface="Calibri"/>
              <a:cs typeface="Calibri"/>
            </a:endParaRPr>
          </a:p>
          <a:p>
            <a:pPr marL="171450" indent="-171450">
              <a:buFont typeface="Arial"/>
              <a:buChar char="•"/>
            </a:pPr>
            <a:r>
              <a:rPr lang="en-US"/>
              <a:t>The community grants program will “expand the number and diversity of recipients who benefit from the ENRTF, especially in communities that have been adversely affected by pollution and environmental degradation.”</a:t>
            </a:r>
            <a:endParaRPr lang="en-US">
              <a:ea typeface="Calibri"/>
              <a:cs typeface="Calibri"/>
            </a:endParaRPr>
          </a:p>
          <a:p>
            <a:pPr marL="171450" indent="-171450">
              <a:buFont typeface="Arial"/>
              <a:buChar char="•"/>
            </a:pPr>
            <a:r>
              <a:rPr lang="en-US"/>
              <a:t>DNR will administer the new grant program, meaning organizations will apply to DNR for funds.</a:t>
            </a:r>
            <a:endParaRPr lang="en-US">
              <a:ea typeface="Calibri"/>
              <a:cs typeface="Calibri"/>
            </a:endParaRPr>
          </a:p>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3178A7A9-AA71-FAF3-601B-F771A4EE6C59}"/>
              </a:ext>
            </a:extLst>
          </p:cNvPr>
          <p:cNvSpPr>
            <a:spLocks noGrp="1"/>
          </p:cNvSpPr>
          <p:nvPr>
            <p:ph type="sldNum" sz="quarter" idx="5"/>
          </p:nvPr>
        </p:nvSpPr>
        <p:spPr/>
        <p:txBody>
          <a:bodyPr/>
          <a:lstStyle/>
          <a:p>
            <a:fld id="{9718821F-26EA-574D-BA6B-0D80C0DC0703}" type="slidenum">
              <a:rPr lang="en-US" smtClean="0"/>
              <a:t>8</a:t>
            </a:fld>
            <a:endParaRPr lang="en-US"/>
          </a:p>
        </p:txBody>
      </p:sp>
    </p:spTree>
    <p:extLst>
      <p:ext uri="{BB962C8B-B14F-4D97-AF65-F5344CB8AC3E}">
        <p14:creationId xmlns:p14="http://schemas.microsoft.com/office/powerpoint/2010/main" val="267675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community grants program will bring together environmental protection + environmental health.</a:t>
            </a:r>
          </a:p>
          <a:p>
            <a:endParaRPr lang="en-US">
              <a:ea typeface="Calibri"/>
              <a:cs typeface="Calibri"/>
            </a:endParaRPr>
          </a:p>
          <a:p>
            <a:r>
              <a:rPr lang="en-US" b="1">
                <a:solidFill>
                  <a:srgbClr val="5F93BC"/>
                </a:solidFill>
              </a:rPr>
              <a:t>Community grants eligible projects must involve:</a:t>
            </a:r>
            <a:endParaRPr lang="en-US"/>
          </a:p>
          <a:p>
            <a:r>
              <a:rPr lang="en-US" b="1">
                <a:solidFill>
                  <a:srgbClr val="5F93BC"/>
                </a:solidFill>
              </a:rPr>
              <a:t>-Helping adversely impacted communities respond to environmental degradation and related health concerns;</a:t>
            </a:r>
          </a:p>
          <a:p>
            <a:r>
              <a:rPr lang="en-US" b="1">
                <a:solidFill>
                  <a:srgbClr val="5F93BC"/>
                </a:solidFill>
              </a:rPr>
              <a:t>-Education and awareness related to stewardship of air, land, water, forests, fish, wildlife, and other natural resources; or</a:t>
            </a:r>
          </a:p>
          <a:p>
            <a:r>
              <a:rPr lang="en-US" b="1">
                <a:solidFill>
                  <a:srgbClr val="5F93BC"/>
                </a:solidFill>
              </a:rPr>
              <a:t>-Preserving or enhancing air, land, water, and other natural resources that otherwise may be substantially impaired or destroyed in any area of the state.</a:t>
            </a:r>
            <a:endParaRPr lang="en-US"/>
          </a:p>
          <a:p>
            <a:endParaRPr lang="en-US">
              <a:ea typeface="Calibri"/>
              <a:cs typeface="Calibri"/>
            </a:endParaRPr>
          </a:p>
          <a:p>
            <a:r>
              <a:rPr lang="en-US">
                <a:ea typeface="Calibri"/>
                <a:cs typeface="Calibri"/>
              </a:rPr>
              <a:t>This note is just for my reference:</a:t>
            </a:r>
          </a:p>
          <a:p>
            <a:endParaRPr lang="en-US"/>
          </a:p>
          <a:p>
            <a:r>
              <a:rPr lang="en-US"/>
              <a:t>Examples of possible projects include: </a:t>
            </a:r>
            <a:endParaRPr lang="en-US">
              <a:ea typeface="Calibri"/>
              <a:cs typeface="Calibri"/>
            </a:endParaRPr>
          </a:p>
          <a:p>
            <a:endParaRPr lang="en-US"/>
          </a:p>
          <a:p>
            <a:r>
              <a:rPr lang="en-US"/>
              <a:t>-Monitoring and supporting communities impacted by industrial pollution </a:t>
            </a:r>
            <a:endParaRPr lang="en-US">
              <a:ea typeface="Calibri"/>
              <a:cs typeface="Calibri"/>
            </a:endParaRPr>
          </a:p>
          <a:p>
            <a:r>
              <a:rPr lang="en-US"/>
              <a:t>-Environment and related health education </a:t>
            </a:r>
            <a:endParaRPr lang="en-US">
              <a:ea typeface="Calibri"/>
              <a:cs typeface="Calibri"/>
            </a:endParaRPr>
          </a:p>
          <a:p>
            <a:r>
              <a:rPr lang="en-US"/>
              <a:t>-Energy efficiency and weatherization upgrades in low-income communities Investments in parks and greenspace to improve community access and habitat </a:t>
            </a:r>
            <a:endParaRPr lang="en-US">
              <a:ea typeface="Calibri" panose="020F0502020204030204"/>
              <a:cs typeface="Calibri" panose="020F0502020204030204"/>
            </a:endParaRPr>
          </a:p>
          <a:p>
            <a:r>
              <a:rPr lang="en-US"/>
              <a:t>-Creating pollinator corridors that provide habitat and food to vulnerable species </a:t>
            </a:r>
            <a:endParaRPr lang="en-US">
              <a:ea typeface="Calibri" panose="020F0502020204030204"/>
              <a:cs typeface="Calibri" panose="020F0502020204030204"/>
            </a:endParaRPr>
          </a:p>
          <a:p>
            <a:r>
              <a:rPr lang="en-US"/>
              <a:t>-Reforestation and restoration that provides habitat and sequesters carbon </a:t>
            </a:r>
            <a:endParaRPr lang="en-US">
              <a:ea typeface="Calibri" panose="020F0502020204030204"/>
              <a:cs typeface="Calibri" panose="020F0502020204030204"/>
            </a:endParaRPr>
          </a:p>
          <a:p>
            <a:r>
              <a:rPr lang="en-US"/>
              <a:t>-Building forest canopy in cities to reduce the effect of urban heat islands </a:t>
            </a:r>
            <a:endParaRPr lang="en-US">
              <a:ea typeface="Calibri" panose="020F0502020204030204"/>
              <a:cs typeface="Calibri" panose="020F0502020204030204"/>
            </a:endParaRPr>
          </a:p>
          <a:p>
            <a:r>
              <a:rPr lang="en-US"/>
              <a:t>-Plantings to protect surface and groundwater</a:t>
            </a:r>
            <a:endParaRPr lang="en-US">
              <a:ea typeface="Calibri"/>
              <a:cs typeface="Calibri"/>
            </a:endParaRPr>
          </a:p>
        </p:txBody>
      </p:sp>
      <p:sp>
        <p:nvSpPr>
          <p:cNvPr id="4" name="Slide Number Placeholder 3"/>
          <p:cNvSpPr>
            <a:spLocks noGrp="1"/>
          </p:cNvSpPr>
          <p:nvPr>
            <p:ph type="sldNum" sz="quarter" idx="5"/>
          </p:nvPr>
        </p:nvSpPr>
        <p:spPr/>
        <p:txBody>
          <a:bodyPr/>
          <a:lstStyle/>
          <a:p>
            <a:fld id="{9718821F-26EA-574D-BA6B-0D80C0DC0703}" type="slidenum">
              <a:rPr lang="en-US" smtClean="0"/>
              <a:t>9</a:t>
            </a:fld>
            <a:endParaRPr lang="en-US"/>
          </a:p>
        </p:txBody>
      </p:sp>
    </p:spTree>
    <p:extLst>
      <p:ext uri="{BB962C8B-B14F-4D97-AF65-F5344CB8AC3E}">
        <p14:creationId xmlns:p14="http://schemas.microsoft.com/office/powerpoint/2010/main" val="1116241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6FB2-B066-B74E-8D53-E9DF0D0ECC45}"/>
              </a:ext>
            </a:extLst>
          </p:cNvPr>
          <p:cNvSpPr>
            <a:spLocks noGrp="1"/>
          </p:cNvSpPr>
          <p:nvPr>
            <p:ph type="ctrTitle"/>
          </p:nvPr>
        </p:nvSpPr>
        <p:spPr>
          <a:xfrm>
            <a:off x="838200" y="3035474"/>
            <a:ext cx="854964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8BEC7171-C48D-BA4C-8984-4C9ED9FF90EB}"/>
              </a:ext>
            </a:extLst>
          </p:cNvPr>
          <p:cNvSpPr>
            <a:spLocks noGrp="1"/>
          </p:cNvSpPr>
          <p:nvPr>
            <p:ph type="subTitle" idx="1"/>
          </p:nvPr>
        </p:nvSpPr>
        <p:spPr>
          <a:xfrm>
            <a:off x="838200" y="5515149"/>
            <a:ext cx="8549640" cy="945976"/>
          </a:xfrm>
        </p:spPr>
        <p:txBody>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754AD15-4C0C-B343-8C21-20A57E909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722" y="1208725"/>
            <a:ext cx="4239790" cy="3561424"/>
          </a:xfrm>
          <a:prstGeom prst="rect">
            <a:avLst/>
          </a:prstGeom>
        </p:spPr>
      </p:pic>
      <p:pic>
        <p:nvPicPr>
          <p:cNvPr id="9" name="Picture 8">
            <a:extLst>
              <a:ext uri="{FF2B5EF4-FFF2-40B4-BE49-F238E27FC236}">
                <a16:creationId xmlns:a16="http://schemas.microsoft.com/office/drawing/2014/main" id="{DF1DA91D-7027-0C40-8736-D6B905432298}"/>
              </a:ext>
            </a:extLst>
          </p:cNvPr>
          <p:cNvPicPr>
            <a:picLocks noChangeAspect="1"/>
          </p:cNvPicPr>
          <p:nvPr userDrawn="1"/>
        </p:nvPicPr>
        <p:blipFill>
          <a:blip r:embed="rId3"/>
          <a:srcRect/>
          <a:stretch/>
        </p:blipFill>
        <p:spPr>
          <a:xfrm>
            <a:off x="8839200" y="504823"/>
            <a:ext cx="2743200" cy="653698"/>
          </a:xfrm>
          <a:prstGeom prst="rect">
            <a:avLst/>
          </a:prstGeom>
        </p:spPr>
      </p:pic>
    </p:spTree>
    <p:extLst>
      <p:ext uri="{BB962C8B-B14F-4D97-AF65-F5344CB8AC3E}">
        <p14:creationId xmlns:p14="http://schemas.microsoft.com/office/powerpoint/2010/main" val="3459113498"/>
      </p:ext>
    </p:extLst>
  </p:cSld>
  <p:clrMapOvr>
    <a:masterClrMapping/>
  </p:clrMapOvr>
  <p:extLst>
    <p:ext uri="{DCECCB84-F9BA-43D5-87BE-67443E8EF086}">
      <p15:sldGuideLst xmlns:p15="http://schemas.microsoft.com/office/powerpoint/2012/main">
        <p15:guide id="1" pos="240" userDrawn="1">
          <p15:clr>
            <a:srgbClr val="FBAE40"/>
          </p15:clr>
        </p15:guide>
        <p15:guide id="2" orient="horz" pos="264" userDrawn="1">
          <p15:clr>
            <a:srgbClr val="FBAE40"/>
          </p15:clr>
        </p15:guide>
        <p15:guide id="3" pos="7440" userDrawn="1">
          <p15:clr>
            <a:srgbClr val="FBAE40"/>
          </p15:clr>
        </p15:guide>
        <p15:guide id="4" orient="horz" pos="4080" userDrawn="1">
          <p15:clr>
            <a:srgbClr val="FBAE40"/>
          </p15:clr>
        </p15:guide>
        <p15:guide id="5" pos="528" userDrawn="1">
          <p15:clr>
            <a:srgbClr val="FBAE40"/>
          </p15:clr>
        </p15:guide>
        <p15:guide id="6"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39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790BD-B7AB-AF44-ADAF-69DA2DFA18B8}"/>
              </a:ext>
            </a:extLst>
          </p:cNvPr>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43F3726-75FA-A94E-82E4-173A8E77D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EDBEC-9414-7E4D-BE71-A76FA3242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0394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02061-2685-BE4A-9535-F202AA8A0A7A}"/>
              </a:ext>
            </a:extLst>
          </p:cNvPr>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F056A5E-198D-4D4D-ABC7-6BFDE9223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04FE9B-84B2-EF41-A7B2-9ACBC9F999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47907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7EE2-1A9E-4047-A6FB-9B0B1E6E57C2}"/>
              </a:ext>
            </a:extLst>
          </p:cNvPr>
          <p:cNvSpPr>
            <a:spLocks noGrp="1"/>
          </p:cNvSpPr>
          <p:nvPr>
            <p:ph type="title"/>
          </p:nvPr>
        </p:nvSpPr>
        <p:spPr/>
        <p:txBody>
          <a:bodyPr anchor="ctr" anchorCtr="0"/>
          <a:lstStyle/>
          <a:p>
            <a:r>
              <a:rPr lang="en-US"/>
              <a:t>Click to edit Master title style</a:t>
            </a:r>
          </a:p>
        </p:txBody>
      </p:sp>
      <p:sp>
        <p:nvSpPr>
          <p:cNvPr id="3" name="Vertical Text Placeholder 2">
            <a:extLst>
              <a:ext uri="{FF2B5EF4-FFF2-40B4-BE49-F238E27FC236}">
                <a16:creationId xmlns:a16="http://schemas.microsoft.com/office/drawing/2014/main" id="{C17C7904-D570-1145-A949-33EAD3D32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283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0D826-ECC3-4848-894B-0D726BC6B1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4CED36-8689-E446-B7A8-2B772CB072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19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16E97-7664-E748-9733-580963F2714C}"/>
              </a:ext>
            </a:extLst>
          </p:cNvPr>
          <p:cNvSpPr>
            <a:spLocks noGrp="1"/>
          </p:cNvSpPr>
          <p:nvPr>
            <p:ph type="pic" sz="quarter" idx="13"/>
          </p:nvPr>
        </p:nvSpPr>
        <p:spPr>
          <a:xfrm>
            <a:off x="0" y="419100"/>
            <a:ext cx="5546725" cy="5867400"/>
          </a:xfrm>
        </p:spPr>
        <p:txBody>
          <a:bodyPr/>
          <a:lstStyle/>
          <a:p>
            <a:endParaRPr lang="en-US"/>
          </a:p>
        </p:txBody>
      </p:sp>
      <p:sp>
        <p:nvSpPr>
          <p:cNvPr id="2" name="Title 1">
            <a:extLst>
              <a:ext uri="{FF2B5EF4-FFF2-40B4-BE49-F238E27FC236}">
                <a16:creationId xmlns:a16="http://schemas.microsoft.com/office/drawing/2014/main" id="{87546FB2-B066-B74E-8D53-E9DF0D0ECC45}"/>
              </a:ext>
            </a:extLst>
          </p:cNvPr>
          <p:cNvSpPr>
            <a:spLocks noGrp="1"/>
          </p:cNvSpPr>
          <p:nvPr>
            <p:ph type="ctrTitle" hasCustomPrompt="1"/>
          </p:nvPr>
        </p:nvSpPr>
        <p:spPr>
          <a:xfrm>
            <a:off x="4419600" y="3678271"/>
            <a:ext cx="7772400" cy="1117229"/>
          </a:xfrm>
          <a:solidFill>
            <a:schemeClr val="accent1"/>
          </a:solidFill>
        </p:spPr>
        <p:txBody>
          <a:bodyPr wrap="square" lIns="365760" tIns="182880" rIns="640080" bIns="182880" anchor="b" anchorCtr="0">
            <a:spAutoFit/>
          </a:bodyPr>
          <a:lstStyle>
            <a:lvl1pPr algn="l">
              <a:defRPr sz="54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8BEC7171-C48D-BA4C-8984-4C9ED9FF90EB}"/>
              </a:ext>
            </a:extLst>
          </p:cNvPr>
          <p:cNvSpPr>
            <a:spLocks noGrp="1"/>
          </p:cNvSpPr>
          <p:nvPr>
            <p:ph type="subTitle" idx="1"/>
          </p:nvPr>
        </p:nvSpPr>
        <p:spPr>
          <a:xfrm>
            <a:off x="6096000" y="5065713"/>
            <a:ext cx="5486400" cy="1220787"/>
          </a:xfrm>
        </p:spPr>
        <p:txBody>
          <a:bodyPr lIns="0" rIns="0"/>
          <a:lstStyle>
            <a:lvl1pPr marL="0" indent="0" algn="r">
              <a:lnSpc>
                <a:spcPct val="100000"/>
              </a:lnSpc>
              <a:buNone/>
              <a:defRPr sz="2400" b="1" i="0">
                <a:solidFill>
                  <a:schemeClr val="tx2"/>
                </a:solidFill>
                <a:latin typeface="Karla" panose="020B000403050303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AC35A25E-C5AD-4A42-9CB9-9A5F8AF482D2}"/>
              </a:ext>
            </a:extLst>
          </p:cNvPr>
          <p:cNvPicPr>
            <a:picLocks noChangeAspect="1"/>
          </p:cNvPicPr>
          <p:nvPr userDrawn="1"/>
        </p:nvPicPr>
        <p:blipFill>
          <a:blip r:embed="rId2"/>
          <a:srcRect/>
          <a:stretch/>
        </p:blipFill>
        <p:spPr>
          <a:xfrm>
            <a:off x="8839200" y="504823"/>
            <a:ext cx="2743200" cy="653698"/>
          </a:xfrm>
          <a:prstGeom prst="rect">
            <a:avLst/>
          </a:prstGeom>
        </p:spPr>
      </p:pic>
    </p:spTree>
    <p:extLst>
      <p:ext uri="{BB962C8B-B14F-4D97-AF65-F5344CB8AC3E}">
        <p14:creationId xmlns:p14="http://schemas.microsoft.com/office/powerpoint/2010/main" val="2730782695"/>
      </p:ext>
    </p:extLst>
  </p:cSld>
  <p:clrMapOvr>
    <a:masterClrMapping/>
  </p:clrMapOvr>
  <p:extLst>
    <p:ext uri="{DCECCB84-F9BA-43D5-87BE-67443E8EF086}">
      <p15:sldGuideLst xmlns:p15="http://schemas.microsoft.com/office/powerpoint/2012/main">
        <p15:guide id="1" pos="240">
          <p15:clr>
            <a:srgbClr val="FBAE40"/>
          </p15:clr>
        </p15:guide>
        <p15:guide id="2" orient="horz" pos="264">
          <p15:clr>
            <a:srgbClr val="FBAE40"/>
          </p15:clr>
        </p15:guide>
        <p15:guide id="3" pos="7440">
          <p15:clr>
            <a:srgbClr val="FBAE40"/>
          </p15:clr>
        </p15:guide>
        <p15:guide id="4" orient="horz" pos="4080">
          <p15:clr>
            <a:srgbClr val="FBAE40"/>
          </p15:clr>
        </p15:guide>
        <p15:guide id="5" pos="528">
          <p15:clr>
            <a:srgbClr val="FBAE40"/>
          </p15:clr>
        </p15:guide>
        <p15:guide id="6" pos="7296">
          <p15:clr>
            <a:srgbClr val="FBAE40"/>
          </p15:clr>
        </p15:guide>
        <p15:guide id="7" orient="horz" pos="384" userDrawn="1">
          <p15:clr>
            <a:srgbClr val="FBAE40"/>
          </p15:clr>
        </p15:guide>
        <p15:guide id="8" orient="horz" pos="39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1712-E9D6-444D-8150-BAAC4D3FCD05}"/>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0EB5E5C-1722-704D-B98F-0BE4C7A268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94261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9000" b="-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1C95BA-2B76-8C42-AE47-348C7D3B5CDA}"/>
              </a:ext>
            </a:extLst>
          </p:cNvPr>
          <p:cNvSpPr/>
          <p:nvPr userDrawn="1"/>
        </p:nvSpPr>
        <p:spPr>
          <a:xfrm>
            <a:off x="0" y="0"/>
            <a:ext cx="12192000" cy="686714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982E464-F7F0-C74F-AF6F-39AF5E901F77}"/>
              </a:ext>
            </a:extLst>
          </p:cNvPr>
          <p:cNvSpPr>
            <a:spLocks noGrp="1"/>
          </p:cNvSpPr>
          <p:nvPr>
            <p:ph type="title" hasCustomPrompt="1"/>
          </p:nvPr>
        </p:nvSpPr>
        <p:spPr>
          <a:xfrm>
            <a:off x="831850" y="3550840"/>
            <a:ext cx="10521950" cy="1448180"/>
          </a:xfrm>
        </p:spPr>
        <p:txBody>
          <a:bodyPr anchor="b" anchorCtr="0"/>
          <a:lstStyle>
            <a:lvl1pPr algn="ctr">
              <a:defRPr sz="6000">
                <a:solidFill>
                  <a:schemeClr val="tx1"/>
                </a:solidFill>
                <a:effectLst>
                  <a:outerShdw blurRad="50800" dist="38100" dir="5400000" algn="t" rotWithShape="0">
                    <a:prstClr val="black">
                      <a:alpha val="40000"/>
                    </a:prstClr>
                  </a:outerShdw>
                </a:effectLst>
              </a:defRPr>
            </a:lvl1pPr>
          </a:lstStyle>
          <a:p>
            <a:r>
              <a:rPr lang="en-US"/>
              <a:t>Click to add short Title</a:t>
            </a:r>
          </a:p>
        </p:txBody>
      </p:sp>
      <p:sp>
        <p:nvSpPr>
          <p:cNvPr id="3" name="Text Placeholder 2">
            <a:extLst>
              <a:ext uri="{FF2B5EF4-FFF2-40B4-BE49-F238E27FC236}">
                <a16:creationId xmlns:a16="http://schemas.microsoft.com/office/drawing/2014/main" id="{7FAE86ED-E24A-5940-B19F-C2197D9D94D8}"/>
              </a:ext>
            </a:extLst>
          </p:cNvPr>
          <p:cNvSpPr>
            <a:spLocks noGrp="1"/>
          </p:cNvSpPr>
          <p:nvPr>
            <p:ph type="body" idx="1"/>
          </p:nvPr>
        </p:nvSpPr>
        <p:spPr>
          <a:xfrm>
            <a:off x="831850" y="5108660"/>
            <a:ext cx="10515600" cy="804102"/>
          </a:xfrm>
        </p:spPr>
        <p:txBody>
          <a:bodyPr/>
          <a:lstStyle>
            <a:lvl1pPr marL="0" indent="0" algn="ctr">
              <a:buNone/>
              <a:defRPr sz="24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Oval 7">
            <a:extLst>
              <a:ext uri="{FF2B5EF4-FFF2-40B4-BE49-F238E27FC236}">
                <a16:creationId xmlns:a16="http://schemas.microsoft.com/office/drawing/2014/main" id="{AEBB86B9-2CBB-C044-B91B-6C774D25B690}"/>
              </a:ext>
            </a:extLst>
          </p:cNvPr>
          <p:cNvSpPr/>
          <p:nvPr userDrawn="1"/>
        </p:nvSpPr>
        <p:spPr>
          <a:xfrm>
            <a:off x="5010674" y="1113488"/>
            <a:ext cx="2170652" cy="2170652"/>
          </a:xfrm>
          <a:prstGeom prst="ellipse">
            <a:avLst/>
          </a:prstGeom>
          <a:solidFill>
            <a:schemeClr val="tx1"/>
          </a:solidFill>
          <a:ln w="666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1361483F-F33C-CC49-A8E7-FDA3A2E72216}"/>
              </a:ext>
            </a:extLst>
          </p:cNvPr>
          <p:cNvSpPr>
            <a:spLocks noGrp="1"/>
          </p:cNvSpPr>
          <p:nvPr>
            <p:ph type="pic" sz="quarter" idx="13" hasCustomPrompt="1"/>
          </p:nvPr>
        </p:nvSpPr>
        <p:spPr>
          <a:xfrm>
            <a:off x="5247481" y="1362075"/>
            <a:ext cx="1697038" cy="1695450"/>
          </a:xfrm>
        </p:spPr>
        <p:txBody>
          <a:bodyPr/>
          <a:lstStyle/>
          <a:p>
            <a:r>
              <a:rPr lang="en-US"/>
              <a:t>Click to add icon</a:t>
            </a:r>
          </a:p>
        </p:txBody>
      </p:sp>
    </p:spTree>
    <p:extLst>
      <p:ext uri="{BB962C8B-B14F-4D97-AF65-F5344CB8AC3E}">
        <p14:creationId xmlns:p14="http://schemas.microsoft.com/office/powerpoint/2010/main" val="140937697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Green">
    <p:bg>
      <p:bgPr>
        <a:blipFill dpi="0" rotWithShape="1">
          <a:blip r:embed="rId2">
            <a:lum/>
          </a:blip>
          <a:srcRect/>
          <a:stretch>
            <a:fillRect t="-9000" b="-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1C95BA-2B76-8C42-AE47-348C7D3B5CDA}"/>
              </a:ext>
            </a:extLst>
          </p:cNvPr>
          <p:cNvSpPr/>
          <p:nvPr userDrawn="1"/>
        </p:nvSpPr>
        <p:spPr>
          <a:xfrm>
            <a:off x="0" y="0"/>
            <a:ext cx="12192000" cy="6867144"/>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982E464-F7F0-C74F-AF6F-39AF5E901F77}"/>
              </a:ext>
            </a:extLst>
          </p:cNvPr>
          <p:cNvSpPr>
            <a:spLocks noGrp="1"/>
          </p:cNvSpPr>
          <p:nvPr>
            <p:ph type="title" hasCustomPrompt="1"/>
          </p:nvPr>
        </p:nvSpPr>
        <p:spPr>
          <a:xfrm>
            <a:off x="831850" y="3550840"/>
            <a:ext cx="10521950" cy="1448180"/>
          </a:xfrm>
        </p:spPr>
        <p:txBody>
          <a:bodyPr anchor="b" anchorCtr="0"/>
          <a:lstStyle>
            <a:lvl1pPr algn="ctr">
              <a:defRPr sz="6000">
                <a:solidFill>
                  <a:schemeClr val="tx1"/>
                </a:solidFill>
                <a:effectLst>
                  <a:outerShdw blurRad="50800" dist="38100" dir="5400000" algn="t" rotWithShape="0">
                    <a:prstClr val="black">
                      <a:alpha val="40000"/>
                    </a:prstClr>
                  </a:outerShdw>
                </a:effectLst>
              </a:defRPr>
            </a:lvl1pPr>
          </a:lstStyle>
          <a:p>
            <a:r>
              <a:rPr lang="en-US"/>
              <a:t>Click to add short Title</a:t>
            </a:r>
          </a:p>
        </p:txBody>
      </p:sp>
      <p:sp>
        <p:nvSpPr>
          <p:cNvPr id="3" name="Text Placeholder 2">
            <a:extLst>
              <a:ext uri="{FF2B5EF4-FFF2-40B4-BE49-F238E27FC236}">
                <a16:creationId xmlns:a16="http://schemas.microsoft.com/office/drawing/2014/main" id="{7FAE86ED-E24A-5940-B19F-C2197D9D94D8}"/>
              </a:ext>
            </a:extLst>
          </p:cNvPr>
          <p:cNvSpPr>
            <a:spLocks noGrp="1"/>
          </p:cNvSpPr>
          <p:nvPr>
            <p:ph type="body" idx="1"/>
          </p:nvPr>
        </p:nvSpPr>
        <p:spPr>
          <a:xfrm>
            <a:off x="831850" y="5108660"/>
            <a:ext cx="10515600" cy="804102"/>
          </a:xfrm>
        </p:spPr>
        <p:txBody>
          <a:bodyPr/>
          <a:lstStyle>
            <a:lvl1pPr marL="0" indent="0" algn="ctr">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Oval 7">
            <a:extLst>
              <a:ext uri="{FF2B5EF4-FFF2-40B4-BE49-F238E27FC236}">
                <a16:creationId xmlns:a16="http://schemas.microsoft.com/office/drawing/2014/main" id="{AEBB86B9-2CBB-C044-B91B-6C774D25B690}"/>
              </a:ext>
            </a:extLst>
          </p:cNvPr>
          <p:cNvSpPr/>
          <p:nvPr userDrawn="1"/>
        </p:nvSpPr>
        <p:spPr>
          <a:xfrm>
            <a:off x="5010674" y="1113488"/>
            <a:ext cx="2170652" cy="2170652"/>
          </a:xfrm>
          <a:prstGeom prst="ellipse">
            <a:avLst/>
          </a:prstGeom>
          <a:solidFill>
            <a:schemeClr val="tx1"/>
          </a:solidFill>
          <a:ln w="666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1361483F-F33C-CC49-A8E7-FDA3A2E72216}"/>
              </a:ext>
            </a:extLst>
          </p:cNvPr>
          <p:cNvSpPr>
            <a:spLocks noGrp="1"/>
          </p:cNvSpPr>
          <p:nvPr>
            <p:ph type="pic" sz="quarter" idx="13" hasCustomPrompt="1"/>
          </p:nvPr>
        </p:nvSpPr>
        <p:spPr>
          <a:xfrm>
            <a:off x="5247481" y="1362075"/>
            <a:ext cx="1697038" cy="1695450"/>
          </a:xfrm>
        </p:spPr>
        <p:txBody>
          <a:bodyPr/>
          <a:lstStyle/>
          <a:p>
            <a:r>
              <a:rPr lang="en-US"/>
              <a:t>Click to add icon</a:t>
            </a:r>
          </a:p>
        </p:txBody>
      </p:sp>
    </p:spTree>
    <p:extLst>
      <p:ext uri="{BB962C8B-B14F-4D97-AF65-F5344CB8AC3E}">
        <p14:creationId xmlns:p14="http://schemas.microsoft.com/office/powerpoint/2010/main" val="178107364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mber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011AC9F-07ED-8F4E-A6BD-F91460D4029B}"/>
              </a:ext>
            </a:extLst>
          </p:cNvPr>
          <p:cNvSpPr>
            <a:spLocks noGrp="1"/>
          </p:cNvSpPr>
          <p:nvPr>
            <p:ph type="pic" sz="quarter" idx="14"/>
          </p:nvPr>
        </p:nvSpPr>
        <p:spPr>
          <a:xfrm>
            <a:off x="3938587" y="0"/>
            <a:ext cx="8253413" cy="6858000"/>
          </a:xfrm>
        </p:spPr>
        <p:txBody>
          <a:bodyPr/>
          <a:lstStyle/>
          <a:p>
            <a:endParaRPr lang="en-US"/>
          </a:p>
        </p:txBody>
      </p:sp>
      <p:sp>
        <p:nvSpPr>
          <p:cNvPr id="2" name="Title 1">
            <a:extLst>
              <a:ext uri="{FF2B5EF4-FFF2-40B4-BE49-F238E27FC236}">
                <a16:creationId xmlns:a16="http://schemas.microsoft.com/office/drawing/2014/main" id="{87546FB2-B066-B74E-8D53-E9DF0D0ECC45}"/>
              </a:ext>
            </a:extLst>
          </p:cNvPr>
          <p:cNvSpPr>
            <a:spLocks noGrp="1"/>
          </p:cNvSpPr>
          <p:nvPr>
            <p:ph type="ctrTitle" hasCustomPrompt="1"/>
          </p:nvPr>
        </p:nvSpPr>
        <p:spPr>
          <a:xfrm>
            <a:off x="9729216" y="4587573"/>
            <a:ext cx="2462784" cy="1698927"/>
          </a:xfrm>
          <a:solidFill>
            <a:schemeClr val="accent1"/>
          </a:solidFill>
        </p:spPr>
        <p:txBody>
          <a:bodyPr wrap="square" lIns="365760" tIns="182880" rIns="640080" bIns="182880" anchor="b" anchorCtr="0">
            <a:spAutoFit/>
          </a:bodyPr>
          <a:lstStyle>
            <a:lvl1pPr algn="r">
              <a:defRPr sz="9600">
                <a:solidFill>
                  <a:schemeClr val="bg1"/>
                </a:solidFill>
              </a:defRPr>
            </a:lvl1pPr>
          </a:lstStyle>
          <a:p>
            <a:r>
              <a:rPr lang="en-US"/>
              <a:t>#</a:t>
            </a:r>
          </a:p>
        </p:txBody>
      </p:sp>
      <p:sp>
        <p:nvSpPr>
          <p:cNvPr id="13" name="Text Placeholder 3">
            <a:extLst>
              <a:ext uri="{FF2B5EF4-FFF2-40B4-BE49-F238E27FC236}">
                <a16:creationId xmlns:a16="http://schemas.microsoft.com/office/drawing/2014/main" id="{6319F81A-C768-364C-9BD9-3D64CC86A16B}"/>
              </a:ext>
            </a:extLst>
          </p:cNvPr>
          <p:cNvSpPr>
            <a:spLocks noGrp="1"/>
          </p:cNvSpPr>
          <p:nvPr>
            <p:ph type="body" sz="half" idx="2"/>
          </p:nvPr>
        </p:nvSpPr>
        <p:spPr>
          <a:xfrm>
            <a:off x="381000" y="2322417"/>
            <a:ext cx="3200401" cy="3811588"/>
          </a:xfrm>
        </p:spPr>
        <p:txBody>
          <a:bodyPr anchor="b" anchorCtr="0"/>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16">
            <a:extLst>
              <a:ext uri="{FF2B5EF4-FFF2-40B4-BE49-F238E27FC236}">
                <a16:creationId xmlns:a16="http://schemas.microsoft.com/office/drawing/2014/main" id="{7E58C997-268B-1842-8B2D-1BB60FE6DEAF}"/>
              </a:ext>
            </a:extLst>
          </p:cNvPr>
          <p:cNvSpPr>
            <a:spLocks noGrp="1"/>
          </p:cNvSpPr>
          <p:nvPr>
            <p:ph type="body" sz="quarter" idx="15" hasCustomPrompt="1"/>
          </p:nvPr>
        </p:nvSpPr>
        <p:spPr>
          <a:xfrm>
            <a:off x="379145" y="609600"/>
            <a:ext cx="3202255" cy="480131"/>
          </a:xfrm>
        </p:spPr>
        <p:txBody>
          <a:bodyPr wrap="square">
            <a:spAutoFit/>
          </a:bodyPr>
          <a:lstStyle>
            <a:lvl1pPr marL="0" indent="0">
              <a:buNone/>
              <a:defRPr b="1">
                <a:solidFill>
                  <a:schemeClr val="tx2"/>
                </a:solidFill>
              </a:defRPr>
            </a:lvl1pPr>
          </a:lstStyle>
          <a:p>
            <a:pPr lvl="0"/>
            <a:r>
              <a:rPr lang="en-US"/>
              <a:t>Click to add text</a:t>
            </a:r>
          </a:p>
        </p:txBody>
      </p:sp>
    </p:spTree>
    <p:extLst>
      <p:ext uri="{BB962C8B-B14F-4D97-AF65-F5344CB8AC3E}">
        <p14:creationId xmlns:p14="http://schemas.microsoft.com/office/powerpoint/2010/main" val="3837956427"/>
      </p:ext>
    </p:extLst>
  </p:cSld>
  <p:clrMapOvr>
    <a:masterClrMapping/>
  </p:clrMapOvr>
  <p:extLst>
    <p:ext uri="{DCECCB84-F9BA-43D5-87BE-67443E8EF086}">
      <p15:sldGuideLst xmlns:p15="http://schemas.microsoft.com/office/powerpoint/2012/main">
        <p15:guide id="1" pos="240">
          <p15:clr>
            <a:srgbClr val="FBAE40"/>
          </p15:clr>
        </p15:guide>
        <p15:guide id="2" orient="horz" pos="264">
          <p15:clr>
            <a:srgbClr val="FBAE40"/>
          </p15:clr>
        </p15:guide>
        <p15:guide id="3" pos="7440">
          <p15:clr>
            <a:srgbClr val="FBAE40"/>
          </p15:clr>
        </p15:guide>
        <p15:guide id="4" orient="horz" pos="4080">
          <p15:clr>
            <a:srgbClr val="FBAE40"/>
          </p15:clr>
        </p15:guide>
        <p15:guide id="5" pos="528">
          <p15:clr>
            <a:srgbClr val="FBAE40"/>
          </p15:clr>
        </p15:guide>
        <p15:guide id="6" pos="7296">
          <p15:clr>
            <a:srgbClr val="FBAE40"/>
          </p15:clr>
        </p15:guide>
        <p15:guide id="7" orient="horz" pos="384">
          <p15:clr>
            <a:srgbClr val="FBAE40"/>
          </p15:clr>
        </p15:guide>
        <p15:guide id="8" orient="horz" pos="39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8C3A-ADFE-C847-8D7A-A157AC0E3F51}"/>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8E2C3147-3F69-EA48-A062-BA33BB7F2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9F7837-D5F3-C84F-8FBB-622AAA69B9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4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06D-889A-BA43-A060-DF8C5A982A04}"/>
              </a:ext>
            </a:extLst>
          </p:cNvPr>
          <p:cNvSpPr>
            <a:spLocks noGrp="1"/>
          </p:cNvSpPr>
          <p:nvPr>
            <p:ph type="title"/>
          </p:nvPr>
        </p:nvSpPr>
        <p:spPr>
          <a:xfrm>
            <a:off x="839788" y="365125"/>
            <a:ext cx="10515600" cy="1325563"/>
          </a:xfrm>
        </p:spPr>
        <p:txBody>
          <a:bodyPr anchor="ctr" anchorCtr="0"/>
          <a:lstStyle/>
          <a:p>
            <a:r>
              <a:rPr lang="en-US"/>
              <a:t>Click to edit Master title style</a:t>
            </a:r>
          </a:p>
        </p:txBody>
      </p:sp>
      <p:sp>
        <p:nvSpPr>
          <p:cNvPr id="3" name="Text Placeholder 2">
            <a:extLst>
              <a:ext uri="{FF2B5EF4-FFF2-40B4-BE49-F238E27FC236}">
                <a16:creationId xmlns:a16="http://schemas.microsoft.com/office/drawing/2014/main" id="{BC5FF57F-8255-EB42-B059-F6C277CFAC09}"/>
              </a:ext>
            </a:extLst>
          </p:cNvPr>
          <p:cNvSpPr>
            <a:spLocks noGrp="1"/>
          </p:cNvSpPr>
          <p:nvPr>
            <p:ph type="body" idx="1"/>
          </p:nvPr>
        </p:nvSpPr>
        <p:spPr>
          <a:xfrm>
            <a:off x="839788" y="1681163"/>
            <a:ext cx="5157787" cy="657225"/>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7E8FC3-1ADB-C74C-90B8-30E7CEB53228}"/>
              </a:ext>
            </a:extLst>
          </p:cNvPr>
          <p:cNvSpPr>
            <a:spLocks noGrp="1"/>
          </p:cNvSpPr>
          <p:nvPr>
            <p:ph sz="half" idx="2"/>
          </p:nvPr>
        </p:nvSpPr>
        <p:spPr>
          <a:xfrm>
            <a:off x="839788" y="2505075"/>
            <a:ext cx="5157787" cy="3684588"/>
          </a:xfrm>
        </p:spPr>
        <p:txBody>
          <a:bodyPr/>
          <a:lstStyle>
            <a:lvl1pPr>
              <a:defRPr sz="20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96BA85-325C-4641-AD4D-DEDF45D13B58}"/>
              </a:ext>
            </a:extLst>
          </p:cNvPr>
          <p:cNvSpPr>
            <a:spLocks noGrp="1"/>
          </p:cNvSpPr>
          <p:nvPr>
            <p:ph type="body" sz="quarter" idx="3"/>
          </p:nvPr>
        </p:nvSpPr>
        <p:spPr>
          <a:xfrm>
            <a:off x="6172200" y="1681163"/>
            <a:ext cx="5183188" cy="657225"/>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8587F0-7ECE-1044-A09A-2C59AA187E52}"/>
              </a:ext>
            </a:extLst>
          </p:cNvPr>
          <p:cNvSpPr>
            <a:spLocks noGrp="1"/>
          </p:cNvSpPr>
          <p:nvPr>
            <p:ph sz="quarter" idx="4"/>
          </p:nvPr>
        </p:nvSpPr>
        <p:spPr>
          <a:xfrm>
            <a:off x="6172200" y="2505075"/>
            <a:ext cx="5183188" cy="3684588"/>
          </a:xfrm>
        </p:spPr>
        <p:txBody>
          <a:bodyPr/>
          <a:lstStyle>
            <a:lvl1pPr>
              <a:defRPr sz="20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07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1A317-01D7-B140-B048-B363829EB393}"/>
              </a:ext>
            </a:extLst>
          </p:cNvPr>
          <p:cNvSpPr>
            <a:spLocks noGrp="1"/>
          </p:cNvSpPr>
          <p:nvPr>
            <p:ph type="title"/>
          </p:nvPr>
        </p:nvSpPr>
        <p:spPr/>
        <p:txBody>
          <a:bodyPr anchor="ctr" anchorCtr="0"/>
          <a:lstStyle/>
          <a:p>
            <a:r>
              <a:rPr lang="en-US"/>
              <a:t>Click to edit Master title style</a:t>
            </a:r>
          </a:p>
        </p:txBody>
      </p:sp>
    </p:spTree>
    <p:extLst>
      <p:ext uri="{BB962C8B-B14F-4D97-AF65-F5344CB8AC3E}">
        <p14:creationId xmlns:p14="http://schemas.microsoft.com/office/powerpoint/2010/main" val="1069408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3ED2D-43B3-1A4F-B0BE-6A1C79636B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480422-497C-1A4D-BC5B-70CC787BA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45352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kern="1200">
          <a:solidFill>
            <a:schemeClr val="accent1"/>
          </a:solidFill>
          <a:latin typeface="Karla" panose="020B0004030503030003" pitchFamily="34"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Karla" panose="020B0004030503030003" pitchFamily="34" charset="77"/>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Karla" panose="020B0004030503030003" pitchFamily="34"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Karla" panose="020B0004030503030003" pitchFamily="34"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lccmr.mn.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lccmr.mn.gov/proposals/2025/2025_lccmr_rfp.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river with rocks and a bridge&#10;&#10;AI-generated content may be incorrect.">
            <a:extLst>
              <a:ext uri="{FF2B5EF4-FFF2-40B4-BE49-F238E27FC236}">
                <a16:creationId xmlns:a16="http://schemas.microsoft.com/office/drawing/2014/main" id="{69A6DF3F-217C-83B2-B6C0-6A600CF88958}"/>
              </a:ext>
            </a:extLst>
          </p:cNvPr>
          <p:cNvPicPr>
            <a:picLocks noGrp="1" noChangeAspect="1"/>
          </p:cNvPicPr>
          <p:nvPr>
            <p:ph type="pic" sz="quarter" idx="13"/>
          </p:nvPr>
        </p:nvPicPr>
        <p:blipFill>
          <a:blip r:embed="rId3"/>
          <a:srcRect l="18094" r="18094"/>
          <a:stretch/>
        </p:blipFill>
        <p:spPr>
          <a:prstGeom prst="rect">
            <a:avLst/>
          </a:prstGeom>
        </p:spPr>
      </p:pic>
      <p:sp>
        <p:nvSpPr>
          <p:cNvPr id="3" name="Title 2">
            <a:extLst>
              <a:ext uri="{FF2B5EF4-FFF2-40B4-BE49-F238E27FC236}">
                <a16:creationId xmlns:a16="http://schemas.microsoft.com/office/drawing/2014/main" id="{625DC531-503D-3B08-736A-5E2701AD3DEA}"/>
              </a:ext>
            </a:extLst>
          </p:cNvPr>
          <p:cNvSpPr>
            <a:spLocks noGrp="1"/>
          </p:cNvSpPr>
          <p:nvPr>
            <p:ph type="ctrTitle"/>
          </p:nvPr>
        </p:nvSpPr>
        <p:spPr>
          <a:xfrm>
            <a:off x="4715933" y="2273793"/>
            <a:ext cx="7476067" cy="2585323"/>
          </a:xfrm>
          <a:solidFill>
            <a:schemeClr val="accent1"/>
          </a:solidFill>
        </p:spPr>
        <p:txBody>
          <a:bodyPr/>
          <a:lstStyle/>
          <a:p>
            <a:pPr algn="r"/>
            <a:r>
              <a:rPr lang="en-US" sz="4000" dirty="0">
                <a:latin typeface="Karla"/>
              </a:rPr>
              <a:t>Advancing Equity in Conservation Funding: Lessons from Minnesota and Beyond</a:t>
            </a:r>
            <a:endParaRPr lang="en-US"/>
          </a:p>
        </p:txBody>
      </p:sp>
      <p:sp>
        <p:nvSpPr>
          <p:cNvPr id="4" name="Subtitle 3">
            <a:extLst>
              <a:ext uri="{FF2B5EF4-FFF2-40B4-BE49-F238E27FC236}">
                <a16:creationId xmlns:a16="http://schemas.microsoft.com/office/drawing/2014/main" id="{7B7E3FBC-D521-A231-CCF7-D051B7DC03DA}"/>
              </a:ext>
            </a:extLst>
          </p:cNvPr>
          <p:cNvSpPr>
            <a:spLocks noGrp="1"/>
          </p:cNvSpPr>
          <p:nvPr>
            <p:ph type="subTitle" idx="1"/>
          </p:nvPr>
        </p:nvSpPr>
        <p:spPr>
          <a:xfrm>
            <a:off x="6096000" y="5337855"/>
            <a:ext cx="5486400" cy="1220787"/>
          </a:xfrm>
        </p:spPr>
        <p:txBody>
          <a:bodyPr vert="horz" lIns="0" tIns="45720" rIns="0" bIns="45720" rtlCol="0" anchor="t">
            <a:normAutofit/>
          </a:bodyPr>
          <a:lstStyle/>
          <a:p>
            <a:r>
              <a:rPr lang="en-US" dirty="0">
                <a:latin typeface="Karla"/>
              </a:rPr>
              <a:t>Rally 2025: The National Land Conservation Conference</a:t>
            </a:r>
          </a:p>
        </p:txBody>
      </p:sp>
      <p:pic>
        <p:nvPicPr>
          <p:cNvPr id="9" name="Picture 8" descr="A purple text on a black background&#10;&#10;AI-generated content may be incorrect.">
            <a:extLst>
              <a:ext uri="{FF2B5EF4-FFF2-40B4-BE49-F238E27FC236}">
                <a16:creationId xmlns:a16="http://schemas.microsoft.com/office/drawing/2014/main" id="{A747FA96-6AC9-234E-B6F2-E1DDD3216E29}"/>
              </a:ext>
            </a:extLst>
          </p:cNvPr>
          <p:cNvPicPr>
            <a:picLocks noChangeAspect="1"/>
          </p:cNvPicPr>
          <p:nvPr/>
        </p:nvPicPr>
        <p:blipFill>
          <a:blip r:embed="rId4"/>
          <a:stretch>
            <a:fillRect/>
          </a:stretch>
        </p:blipFill>
        <p:spPr>
          <a:xfrm>
            <a:off x="6346872" y="616390"/>
            <a:ext cx="2231321" cy="638812"/>
          </a:xfrm>
          <a:prstGeom prst="rect">
            <a:avLst/>
          </a:prstGeom>
        </p:spPr>
      </p:pic>
    </p:spTree>
    <p:extLst>
      <p:ext uri="{BB962C8B-B14F-4D97-AF65-F5344CB8AC3E}">
        <p14:creationId xmlns:p14="http://schemas.microsoft.com/office/powerpoint/2010/main" val="2878298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617E-1703-16FC-F32F-64989689128C}"/>
              </a:ext>
            </a:extLst>
          </p:cNvPr>
          <p:cNvSpPr>
            <a:spLocks noGrp="1"/>
          </p:cNvSpPr>
          <p:nvPr>
            <p:ph type="title"/>
          </p:nvPr>
        </p:nvSpPr>
        <p:spPr/>
        <p:txBody>
          <a:bodyPr/>
          <a:lstStyle/>
          <a:p>
            <a:r>
              <a:rPr lang="en-US"/>
              <a:t>What is the Environment and Natural Resources Trust Fund?</a:t>
            </a:r>
          </a:p>
        </p:txBody>
      </p:sp>
      <p:pic>
        <p:nvPicPr>
          <p:cNvPr id="6" name="Picture 5" descr="Silhouette of adult and juvenile common loons on a lake at sunrise.">
            <a:extLst>
              <a:ext uri="{FF2B5EF4-FFF2-40B4-BE49-F238E27FC236}">
                <a16:creationId xmlns:a16="http://schemas.microsoft.com/office/drawing/2014/main" id="{935C2212-D050-D481-4DF6-CC443EDB2D46}"/>
              </a:ext>
            </a:extLst>
          </p:cNvPr>
          <p:cNvPicPr>
            <a:picLocks noChangeAspect="1"/>
          </p:cNvPicPr>
          <p:nvPr/>
        </p:nvPicPr>
        <p:blipFill>
          <a:blip r:embed="rId3"/>
          <a:stretch>
            <a:fillRect/>
          </a:stretch>
        </p:blipFill>
        <p:spPr>
          <a:xfrm>
            <a:off x="0" y="-231776"/>
            <a:ext cx="12604044" cy="7089775"/>
          </a:xfrm>
          <a:prstGeom prst="rect">
            <a:avLst/>
          </a:prstGeom>
        </p:spPr>
      </p:pic>
      <p:sp>
        <p:nvSpPr>
          <p:cNvPr id="3" name="Content Placeholder 2">
            <a:extLst>
              <a:ext uri="{FF2B5EF4-FFF2-40B4-BE49-F238E27FC236}">
                <a16:creationId xmlns:a16="http://schemas.microsoft.com/office/drawing/2014/main" id="{A8B319BC-642F-B91D-EC19-3B5FCE8A8E53}"/>
              </a:ext>
            </a:extLst>
          </p:cNvPr>
          <p:cNvSpPr>
            <a:spLocks noGrp="1"/>
          </p:cNvSpPr>
          <p:nvPr>
            <p:ph sz="half" idx="1"/>
          </p:nvPr>
        </p:nvSpPr>
        <p:spPr>
          <a:xfrm>
            <a:off x="577083" y="4613138"/>
            <a:ext cx="11449878" cy="1860895"/>
          </a:xfrm>
        </p:spPr>
        <p:txBody>
          <a:bodyPr vert="horz" lIns="91440" tIns="45720" rIns="91440" bIns="45720" rtlCol="0" anchor="t">
            <a:normAutofit/>
          </a:bodyPr>
          <a:lstStyle/>
          <a:p>
            <a:pPr marL="0" indent="0">
              <a:buNone/>
            </a:pPr>
            <a:r>
              <a:rPr lang="en-US" sz="4000" b="0" i="0">
                <a:solidFill>
                  <a:schemeClr val="bg1"/>
                </a:solidFill>
                <a:effectLst/>
                <a:latin typeface="Karla"/>
              </a:rPr>
              <a:t>The </a:t>
            </a:r>
            <a:r>
              <a:rPr lang="en-US" sz="4000" b="1" i="0">
                <a:solidFill>
                  <a:schemeClr val="bg1"/>
                </a:solidFill>
                <a:effectLst/>
                <a:latin typeface="Karla"/>
              </a:rPr>
              <a:t>Environment and Natural Resources Trust Fund</a:t>
            </a:r>
            <a:r>
              <a:rPr lang="en-US" sz="4000" b="0" i="0">
                <a:solidFill>
                  <a:schemeClr val="bg1"/>
                </a:solidFill>
                <a:effectLst/>
                <a:latin typeface="Karla"/>
              </a:rPr>
              <a:t> has provided approximately $</a:t>
            </a:r>
            <a:r>
              <a:rPr lang="en-US" sz="4000">
                <a:solidFill>
                  <a:schemeClr val="bg1"/>
                </a:solidFill>
                <a:latin typeface="Karla"/>
              </a:rPr>
              <a:t>900</a:t>
            </a:r>
            <a:r>
              <a:rPr lang="en-US" sz="4000" b="0" i="0">
                <a:solidFill>
                  <a:schemeClr val="bg1"/>
                </a:solidFill>
                <a:effectLst/>
                <a:latin typeface="Karla"/>
              </a:rPr>
              <a:t> million to over 1,700 projects in Minnesota.</a:t>
            </a:r>
            <a:endParaRPr lang="en-US" sz="4000">
              <a:solidFill>
                <a:schemeClr val="bg1"/>
              </a:solidFill>
              <a:latin typeface="Karla"/>
            </a:endParaRPr>
          </a:p>
        </p:txBody>
      </p:sp>
    </p:spTree>
    <p:extLst>
      <p:ext uri="{BB962C8B-B14F-4D97-AF65-F5344CB8AC3E}">
        <p14:creationId xmlns:p14="http://schemas.microsoft.com/office/powerpoint/2010/main" val="1976078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ue pie chart with a black background&#10;&#10;AI-generated content may be incorrect.">
            <a:extLst>
              <a:ext uri="{FF2B5EF4-FFF2-40B4-BE49-F238E27FC236}">
                <a16:creationId xmlns:a16="http://schemas.microsoft.com/office/drawing/2014/main" id="{3E45E1CF-4E63-AC63-F007-46D7FDD5F6AC}"/>
              </a:ext>
            </a:extLst>
          </p:cNvPr>
          <p:cNvPicPr>
            <a:picLocks noChangeAspect="1"/>
          </p:cNvPicPr>
          <p:nvPr/>
        </p:nvPicPr>
        <p:blipFill>
          <a:blip r:embed="rId3"/>
          <a:stretch>
            <a:fillRect/>
          </a:stretch>
        </p:blipFill>
        <p:spPr>
          <a:xfrm>
            <a:off x="2667000" y="662940"/>
            <a:ext cx="6858000" cy="6858000"/>
          </a:xfrm>
          <a:prstGeom prst="rect">
            <a:avLst/>
          </a:prstGeom>
        </p:spPr>
      </p:pic>
      <p:sp>
        <p:nvSpPr>
          <p:cNvPr id="2" name="Title 1">
            <a:extLst>
              <a:ext uri="{FF2B5EF4-FFF2-40B4-BE49-F238E27FC236}">
                <a16:creationId xmlns:a16="http://schemas.microsoft.com/office/drawing/2014/main" id="{B4C9A111-E59F-BA98-E86A-318500EA456B}"/>
              </a:ext>
            </a:extLst>
          </p:cNvPr>
          <p:cNvSpPr>
            <a:spLocks noGrp="1"/>
          </p:cNvSpPr>
          <p:nvPr>
            <p:ph type="title"/>
          </p:nvPr>
        </p:nvSpPr>
        <p:spPr>
          <a:xfrm>
            <a:off x="742950" y="154171"/>
            <a:ext cx="10515600" cy="1269583"/>
          </a:xfrm>
        </p:spPr>
        <p:txBody>
          <a:bodyPr/>
          <a:lstStyle/>
          <a:p>
            <a:r>
              <a:rPr lang="en-US"/>
              <a:t>Where do ENRTF funds go?</a:t>
            </a:r>
          </a:p>
        </p:txBody>
      </p:sp>
      <p:sp>
        <p:nvSpPr>
          <p:cNvPr id="8" name="TextBox 7">
            <a:extLst>
              <a:ext uri="{FF2B5EF4-FFF2-40B4-BE49-F238E27FC236}">
                <a16:creationId xmlns:a16="http://schemas.microsoft.com/office/drawing/2014/main" id="{F6C0D1F1-7C75-13BE-27F8-666CC5B7CDF1}"/>
              </a:ext>
            </a:extLst>
          </p:cNvPr>
          <p:cNvSpPr txBox="1"/>
          <p:nvPr/>
        </p:nvSpPr>
        <p:spPr>
          <a:xfrm>
            <a:off x="4220398" y="6474938"/>
            <a:ext cx="7663543" cy="246221"/>
          </a:xfrm>
          <a:prstGeom prst="rect">
            <a:avLst/>
          </a:prstGeom>
          <a:noFill/>
        </p:spPr>
        <p:txBody>
          <a:bodyPr wrap="square" lIns="91440" tIns="45720" rIns="91440" bIns="45720" rtlCol="0" anchor="t">
            <a:spAutoFit/>
          </a:bodyPr>
          <a:lstStyle/>
          <a:p>
            <a:pPr algn="r"/>
            <a:r>
              <a:rPr lang="en-US" sz="1000" b="1">
                <a:latin typeface="Karla"/>
              </a:rPr>
              <a:t>Source: </a:t>
            </a:r>
            <a:r>
              <a:rPr lang="en-US" sz="1000" b="1">
                <a:latin typeface="Karla"/>
                <a:hlinkClick r:id="rId4"/>
              </a:rPr>
              <a:t>Legislative-Citizen Commission on Minnesota Resources</a:t>
            </a:r>
            <a:r>
              <a:rPr lang="en-US" sz="1000" b="1">
                <a:latin typeface="Karla"/>
              </a:rPr>
              <a:t> (2024)</a:t>
            </a:r>
            <a:endParaRPr lang="en-US" sz="1000" b="1">
              <a:latin typeface="Karla"/>
              <a:hlinkClick r:id="rId4"/>
            </a:endParaRPr>
          </a:p>
        </p:txBody>
      </p:sp>
      <p:sp>
        <p:nvSpPr>
          <p:cNvPr id="3" name="TextBox 2">
            <a:extLst>
              <a:ext uri="{FF2B5EF4-FFF2-40B4-BE49-F238E27FC236}">
                <a16:creationId xmlns:a16="http://schemas.microsoft.com/office/drawing/2014/main" id="{522D7120-220F-4CF0-AA72-8046D4BD266D}"/>
              </a:ext>
            </a:extLst>
          </p:cNvPr>
          <p:cNvSpPr txBox="1"/>
          <p:nvPr/>
        </p:nvSpPr>
        <p:spPr>
          <a:xfrm>
            <a:off x="8285309" y="5533134"/>
            <a:ext cx="31082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0000"/>
                </a:solidFill>
                <a:latin typeface="Karla"/>
              </a:rPr>
              <a:t>35.5% - State government</a:t>
            </a:r>
            <a:endParaRPr lang="en-US" sz="1400"/>
          </a:p>
        </p:txBody>
      </p:sp>
      <p:sp>
        <p:nvSpPr>
          <p:cNvPr id="5" name="TextBox 4">
            <a:extLst>
              <a:ext uri="{FF2B5EF4-FFF2-40B4-BE49-F238E27FC236}">
                <a16:creationId xmlns:a16="http://schemas.microsoft.com/office/drawing/2014/main" id="{154251C8-3524-8FCC-910C-D1DCB94C68A6}"/>
              </a:ext>
            </a:extLst>
          </p:cNvPr>
          <p:cNvSpPr txBox="1"/>
          <p:nvPr/>
        </p:nvSpPr>
        <p:spPr>
          <a:xfrm>
            <a:off x="1333202" y="5997887"/>
            <a:ext cx="32394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0000"/>
                </a:solidFill>
                <a:latin typeface="Karla"/>
              </a:rPr>
              <a:t>11.5% - Local/regional government</a:t>
            </a:r>
          </a:p>
        </p:txBody>
      </p:sp>
      <p:sp>
        <p:nvSpPr>
          <p:cNvPr id="6" name="TextBox 5">
            <a:extLst>
              <a:ext uri="{FF2B5EF4-FFF2-40B4-BE49-F238E27FC236}">
                <a16:creationId xmlns:a16="http://schemas.microsoft.com/office/drawing/2014/main" id="{ABC80CCF-2303-6D1A-ED12-2B4E82F352BD}"/>
              </a:ext>
            </a:extLst>
          </p:cNvPr>
          <p:cNvSpPr txBox="1"/>
          <p:nvPr/>
        </p:nvSpPr>
        <p:spPr>
          <a:xfrm>
            <a:off x="508074" y="3570211"/>
            <a:ext cx="30763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0000"/>
                </a:solidFill>
                <a:latin typeface="Karla"/>
              </a:rPr>
              <a:t>32.6% - Public college/university</a:t>
            </a:r>
          </a:p>
        </p:txBody>
      </p:sp>
      <p:sp>
        <p:nvSpPr>
          <p:cNvPr id="9" name="TextBox 8">
            <a:extLst>
              <a:ext uri="{FF2B5EF4-FFF2-40B4-BE49-F238E27FC236}">
                <a16:creationId xmlns:a16="http://schemas.microsoft.com/office/drawing/2014/main" id="{1055AF1F-D9D6-5E45-913D-C3C360292C24}"/>
              </a:ext>
            </a:extLst>
          </p:cNvPr>
          <p:cNvSpPr txBox="1"/>
          <p:nvPr/>
        </p:nvSpPr>
        <p:spPr>
          <a:xfrm>
            <a:off x="8118033" y="2179719"/>
            <a:ext cx="22217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0000"/>
                </a:solidFill>
                <a:latin typeface="Karla"/>
              </a:rPr>
              <a:t>17.9% - Nonprofits</a:t>
            </a:r>
          </a:p>
        </p:txBody>
      </p:sp>
      <p:sp>
        <p:nvSpPr>
          <p:cNvPr id="10" name="TextBox 9">
            <a:extLst>
              <a:ext uri="{FF2B5EF4-FFF2-40B4-BE49-F238E27FC236}">
                <a16:creationId xmlns:a16="http://schemas.microsoft.com/office/drawing/2014/main" id="{A4FC5FD2-7E16-5ED9-A0B6-CE54CA594483}"/>
              </a:ext>
            </a:extLst>
          </p:cNvPr>
          <p:cNvSpPr txBox="1"/>
          <p:nvPr/>
        </p:nvSpPr>
        <p:spPr>
          <a:xfrm>
            <a:off x="7546395" y="1400750"/>
            <a:ext cx="37052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0000"/>
                </a:solidFill>
                <a:latin typeface="Karla"/>
              </a:rPr>
              <a:t>0.3% - Private college/university</a:t>
            </a:r>
          </a:p>
        </p:txBody>
      </p:sp>
      <p:grpSp>
        <p:nvGrpSpPr>
          <p:cNvPr id="20" name="Group 19">
            <a:extLst>
              <a:ext uri="{FF2B5EF4-FFF2-40B4-BE49-F238E27FC236}">
                <a16:creationId xmlns:a16="http://schemas.microsoft.com/office/drawing/2014/main" id="{5D99D78E-88A9-5D7D-2D6A-1F64D2356B50}"/>
              </a:ext>
            </a:extLst>
          </p:cNvPr>
          <p:cNvGrpSpPr/>
          <p:nvPr/>
        </p:nvGrpSpPr>
        <p:grpSpPr>
          <a:xfrm>
            <a:off x="6102806" y="1534894"/>
            <a:ext cx="1307042" cy="72957"/>
            <a:chOff x="5997183" y="1944345"/>
            <a:chExt cx="1913363" cy="141028"/>
          </a:xfrm>
        </p:grpSpPr>
        <p:cxnSp>
          <p:nvCxnSpPr>
            <p:cNvPr id="18" name="Straight Arrow Connector 17">
              <a:extLst>
                <a:ext uri="{FF2B5EF4-FFF2-40B4-BE49-F238E27FC236}">
                  <a16:creationId xmlns:a16="http://schemas.microsoft.com/office/drawing/2014/main" id="{CDFAF8D7-819C-CA09-8D46-E9D19D311651}"/>
                </a:ext>
              </a:extLst>
            </p:cNvPr>
            <p:cNvCxnSpPr/>
            <p:nvPr/>
          </p:nvCxnSpPr>
          <p:spPr>
            <a:xfrm flipH="1">
              <a:off x="6001447" y="1946120"/>
              <a:ext cx="928" cy="139253"/>
            </a:xfrm>
            <a:prstGeom prst="straightConnector1">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CECE402-1AE4-6007-8581-F8A52C03838A}"/>
                </a:ext>
              </a:extLst>
            </p:cNvPr>
            <p:cNvCxnSpPr/>
            <p:nvPr/>
          </p:nvCxnSpPr>
          <p:spPr>
            <a:xfrm>
              <a:off x="5997183" y="1944345"/>
              <a:ext cx="1913363" cy="8362"/>
            </a:xfrm>
            <a:prstGeom prst="straightConnector1">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157B763D-63BA-BA18-7164-AFC08EEF5DE6}"/>
              </a:ext>
            </a:extLst>
          </p:cNvPr>
          <p:cNvSpPr txBox="1"/>
          <p:nvPr/>
        </p:nvSpPr>
        <p:spPr>
          <a:xfrm>
            <a:off x="2950620" y="1428952"/>
            <a:ext cx="22217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0000"/>
                </a:solidFill>
                <a:latin typeface="Karla"/>
              </a:rPr>
              <a:t>2% - For-profits</a:t>
            </a:r>
          </a:p>
        </p:txBody>
      </p:sp>
      <p:sp>
        <p:nvSpPr>
          <p:cNvPr id="14" name="TextBox 13">
            <a:extLst>
              <a:ext uri="{FF2B5EF4-FFF2-40B4-BE49-F238E27FC236}">
                <a16:creationId xmlns:a16="http://schemas.microsoft.com/office/drawing/2014/main" id="{3458D296-FB47-568C-D45B-FEA81F598093}"/>
              </a:ext>
            </a:extLst>
          </p:cNvPr>
          <p:cNvSpPr txBox="1"/>
          <p:nvPr/>
        </p:nvSpPr>
        <p:spPr>
          <a:xfrm>
            <a:off x="1116582" y="5380734"/>
            <a:ext cx="31082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0000"/>
                </a:solidFill>
                <a:latin typeface="Karla"/>
              </a:rPr>
              <a:t>0.3% - Federal government</a:t>
            </a:r>
            <a:endParaRPr lang="en-US" sz="1400"/>
          </a:p>
        </p:txBody>
      </p:sp>
      <p:cxnSp>
        <p:nvCxnSpPr>
          <p:cNvPr id="21" name="Straight Arrow Connector 20">
            <a:extLst>
              <a:ext uri="{FF2B5EF4-FFF2-40B4-BE49-F238E27FC236}">
                <a16:creationId xmlns:a16="http://schemas.microsoft.com/office/drawing/2014/main" id="{C8D9118D-FECB-55B7-0AA2-BB0FD85B5B7B}"/>
              </a:ext>
            </a:extLst>
          </p:cNvPr>
          <p:cNvCxnSpPr/>
          <p:nvPr/>
        </p:nvCxnSpPr>
        <p:spPr>
          <a:xfrm flipV="1">
            <a:off x="3587544" y="5520245"/>
            <a:ext cx="476462" cy="22117"/>
          </a:xfrm>
          <a:prstGeom prst="straightConnector1">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8BAB12B-5172-2484-8877-77D610E2BA34}"/>
              </a:ext>
            </a:extLst>
          </p:cNvPr>
          <p:cNvCxnSpPr/>
          <p:nvPr/>
        </p:nvCxnSpPr>
        <p:spPr>
          <a:xfrm>
            <a:off x="4624526" y="1580624"/>
            <a:ext cx="1307042" cy="4326"/>
          </a:xfrm>
          <a:prstGeom prst="straightConnector1">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9BF425A-9D99-2EE1-4DDB-8273156E671A}"/>
              </a:ext>
            </a:extLst>
          </p:cNvPr>
          <p:cNvCxnSpPr>
            <a:cxnSpLocks/>
          </p:cNvCxnSpPr>
          <p:nvPr/>
        </p:nvCxnSpPr>
        <p:spPr>
          <a:xfrm>
            <a:off x="5935166" y="1580623"/>
            <a:ext cx="4022" cy="65286"/>
          </a:xfrm>
          <a:prstGeom prst="straightConnector1">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4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658ACFE-7643-1581-D1B0-B9817CB861E1}"/>
              </a:ext>
            </a:extLst>
          </p:cNvPr>
          <p:cNvGrpSpPr/>
          <p:nvPr/>
        </p:nvGrpSpPr>
        <p:grpSpPr>
          <a:xfrm>
            <a:off x="0" y="117071"/>
            <a:ext cx="9668885" cy="6511200"/>
            <a:chOff x="0" y="123998"/>
            <a:chExt cx="9668885" cy="6511200"/>
          </a:xfrm>
        </p:grpSpPr>
        <p:pic>
          <p:nvPicPr>
            <p:cNvPr id="5" name="Picture 4" descr="A timeline of a road&#10;&#10;Description automatically generated">
              <a:extLst>
                <a:ext uri="{FF2B5EF4-FFF2-40B4-BE49-F238E27FC236}">
                  <a16:creationId xmlns:a16="http://schemas.microsoft.com/office/drawing/2014/main" id="{8D717952-FF37-6EA9-C9B0-84848C3997B7}"/>
                </a:ext>
              </a:extLst>
            </p:cNvPr>
            <p:cNvPicPr>
              <a:picLocks noChangeAspect="1"/>
            </p:cNvPicPr>
            <p:nvPr/>
          </p:nvPicPr>
          <p:blipFill>
            <a:blip r:embed="rId3"/>
            <a:srcRect t="10383" r="39" b="-137"/>
            <a:stretch>
              <a:fillRect/>
            </a:stretch>
          </p:blipFill>
          <p:spPr>
            <a:xfrm>
              <a:off x="0" y="123998"/>
              <a:ext cx="9668885" cy="6511200"/>
            </a:xfrm>
            <a:prstGeom prst="rect">
              <a:avLst/>
            </a:prstGeom>
            <a:ln>
              <a:noFill/>
            </a:ln>
          </p:spPr>
        </p:pic>
        <p:sp>
          <p:nvSpPr>
            <p:cNvPr id="3" name="Rectangle 2">
              <a:extLst>
                <a:ext uri="{FF2B5EF4-FFF2-40B4-BE49-F238E27FC236}">
                  <a16:creationId xmlns:a16="http://schemas.microsoft.com/office/drawing/2014/main" id="{83ED676F-91C4-FA28-ED23-A7E1C64D81ED}"/>
                </a:ext>
              </a:extLst>
            </p:cNvPr>
            <p:cNvSpPr/>
            <p:nvPr/>
          </p:nvSpPr>
          <p:spPr>
            <a:xfrm>
              <a:off x="8828726" y="5846705"/>
              <a:ext cx="508305" cy="186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26D26CC8-9CEE-32DD-11B7-70091372DE09}"/>
              </a:ext>
            </a:extLst>
          </p:cNvPr>
          <p:cNvSpPr txBox="1"/>
          <p:nvPr/>
        </p:nvSpPr>
        <p:spPr>
          <a:xfrm>
            <a:off x="8740852" y="5782208"/>
            <a:ext cx="9035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343434"/>
                </a:solidFill>
                <a:latin typeface="Karla"/>
              </a:rPr>
              <a:t>2025</a:t>
            </a:r>
          </a:p>
        </p:txBody>
      </p:sp>
      <p:sp>
        <p:nvSpPr>
          <p:cNvPr id="2" name="Title 1">
            <a:extLst>
              <a:ext uri="{FF2B5EF4-FFF2-40B4-BE49-F238E27FC236}">
                <a16:creationId xmlns:a16="http://schemas.microsoft.com/office/drawing/2014/main" id="{3ACB0252-436D-9837-3AF3-ADCD269985B9}"/>
              </a:ext>
            </a:extLst>
          </p:cNvPr>
          <p:cNvSpPr>
            <a:spLocks noGrp="1"/>
          </p:cNvSpPr>
          <p:nvPr>
            <p:ph type="title"/>
          </p:nvPr>
        </p:nvSpPr>
        <p:spPr>
          <a:xfrm>
            <a:off x="838200" y="249939"/>
            <a:ext cx="10515600" cy="1325563"/>
          </a:xfrm>
        </p:spPr>
        <p:txBody>
          <a:bodyPr/>
          <a:lstStyle/>
          <a:p>
            <a:pPr algn="r"/>
            <a:r>
              <a:rPr lang="en-US"/>
              <a:t>A long, complex process.</a:t>
            </a:r>
          </a:p>
        </p:txBody>
      </p:sp>
      <p:sp>
        <p:nvSpPr>
          <p:cNvPr id="6" name="TextBox 5">
            <a:extLst>
              <a:ext uri="{FF2B5EF4-FFF2-40B4-BE49-F238E27FC236}">
                <a16:creationId xmlns:a16="http://schemas.microsoft.com/office/drawing/2014/main" id="{0AEF4CBC-6668-C537-2B6D-AFDFE2A76CCE}"/>
              </a:ext>
            </a:extLst>
          </p:cNvPr>
          <p:cNvSpPr txBox="1"/>
          <p:nvPr/>
        </p:nvSpPr>
        <p:spPr>
          <a:xfrm>
            <a:off x="385763" y="6395541"/>
            <a:ext cx="10829925" cy="461665"/>
          </a:xfrm>
          <a:prstGeom prst="rect">
            <a:avLst/>
          </a:prstGeom>
          <a:noFill/>
        </p:spPr>
        <p:txBody>
          <a:bodyPr wrap="square" rtlCol="0">
            <a:spAutoFit/>
          </a:bodyPr>
          <a:lstStyle/>
          <a:p>
            <a:r>
              <a:rPr lang="en-US" sz="1200">
                <a:latin typeface="Karla" panose="020B0004030503030003" pitchFamily="34" charset="77"/>
                <a:hlinkClick r:id="rId4"/>
              </a:rPr>
              <a:t>Source: https://www.lccmr.mn.gov/proposals/2025/2025_lccmr_rfp.pdf</a:t>
            </a:r>
            <a:endParaRPr lang="en-US" sz="1200">
              <a:latin typeface="Karla" panose="020B0004030503030003" pitchFamily="34" charset="77"/>
            </a:endParaRPr>
          </a:p>
          <a:p>
            <a:endParaRPr lang="en-US" sz="1200">
              <a:latin typeface="Karla" panose="020B0004030503030003" pitchFamily="34" charset="77"/>
            </a:endParaRPr>
          </a:p>
        </p:txBody>
      </p:sp>
    </p:spTree>
    <p:extLst>
      <p:ext uri="{BB962C8B-B14F-4D97-AF65-F5344CB8AC3E}">
        <p14:creationId xmlns:p14="http://schemas.microsoft.com/office/powerpoint/2010/main" val="290439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F34565-12C1-1F40-84A0-91B27B5DA440}"/>
              </a:ext>
            </a:extLst>
          </p:cNvPr>
          <p:cNvSpPr>
            <a:spLocks noGrp="1"/>
          </p:cNvSpPr>
          <p:nvPr/>
        </p:nvSpPr>
        <p:spPr>
          <a:xfrm>
            <a:off x="838200" y="134520"/>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1" kern="1200">
                <a:solidFill>
                  <a:schemeClr val="accent1"/>
                </a:solidFill>
                <a:latin typeface="Karla" panose="020B0004030503030003" pitchFamily="34" charset="77"/>
                <a:ea typeface="+mj-ea"/>
                <a:cs typeface="+mj-cs"/>
              </a:defRPr>
            </a:lvl1pPr>
          </a:lstStyle>
          <a:p>
            <a:r>
              <a:rPr lang="en-US">
                <a:latin typeface="Karla"/>
              </a:rPr>
              <a:t>ENRTF Coalition organizations</a:t>
            </a:r>
            <a:endParaRPr lang="en-US"/>
          </a:p>
        </p:txBody>
      </p:sp>
      <p:sp>
        <p:nvSpPr>
          <p:cNvPr id="5" name="Content Placeholder 2">
            <a:extLst>
              <a:ext uri="{FF2B5EF4-FFF2-40B4-BE49-F238E27FC236}">
                <a16:creationId xmlns:a16="http://schemas.microsoft.com/office/drawing/2014/main" id="{44531A42-4B75-6DBC-0F9B-C8D6E43D3C93}"/>
              </a:ext>
            </a:extLst>
          </p:cNvPr>
          <p:cNvSpPr>
            <a:spLocks noGrp="1"/>
          </p:cNvSpPr>
          <p:nvPr/>
        </p:nvSpPr>
        <p:spPr>
          <a:xfrm>
            <a:off x="838200" y="1454467"/>
            <a:ext cx="5234516" cy="53990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Karla" panose="020B0004030503030003" pitchFamily="34" charset="77"/>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Karla" panose="020B0004030503030003" pitchFamily="34"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Karla" panose="020B0004030503030003" pitchFamily="34"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sz="2000">
                <a:effectLst/>
                <a:latin typeface="Karla"/>
                <a:ea typeface="Times New Roman" panose="02020603050405020304" pitchFamily="18" charset="0"/>
              </a:rPr>
              <a:t>Audubon Society</a:t>
            </a:r>
            <a:endParaRPr lang="en-US" sz="2000"/>
          </a:p>
          <a:p>
            <a:pPr>
              <a:spcBef>
                <a:spcPts val="200"/>
              </a:spcBef>
            </a:pPr>
            <a:r>
              <a:rPr lang="en-US" sz="2000">
                <a:latin typeface="Karla"/>
                <a:ea typeface="Times New Roman" panose="02020603050405020304" pitchFamily="18" charset="0"/>
              </a:rPr>
              <a:t>Clean Water Action</a:t>
            </a:r>
          </a:p>
          <a:p>
            <a:pPr>
              <a:spcBef>
                <a:spcPts val="200"/>
              </a:spcBef>
            </a:pPr>
            <a:r>
              <a:rPr lang="en-US" sz="2000">
                <a:latin typeface="Karla"/>
                <a:ea typeface="Times New Roman" panose="02020603050405020304" pitchFamily="18" charset="0"/>
              </a:rPr>
              <a:t>Climate Generation </a:t>
            </a:r>
            <a:endParaRPr lang="en-US" sz="2000">
              <a:effectLst/>
              <a:ea typeface="Times New Roman" panose="02020603050405020304" pitchFamily="18" charset="0"/>
            </a:endParaRPr>
          </a:p>
          <a:p>
            <a:pPr>
              <a:spcBef>
                <a:spcPts val="200"/>
              </a:spcBef>
            </a:pPr>
            <a:r>
              <a:rPr lang="en-US" sz="2000">
                <a:effectLst/>
                <a:latin typeface="Karla"/>
                <a:ea typeface="Times New Roman" panose="02020603050405020304" pitchFamily="18" charset="0"/>
              </a:rPr>
              <a:t>Conservation Minnesota</a:t>
            </a:r>
          </a:p>
          <a:p>
            <a:pPr>
              <a:spcBef>
                <a:spcPts val="200"/>
              </a:spcBef>
            </a:pPr>
            <a:r>
              <a:rPr lang="en-US" sz="2000">
                <a:latin typeface="Karla"/>
                <a:ea typeface="Times New Roman" panose="02020603050405020304" pitchFamily="18" charset="0"/>
              </a:rPr>
              <a:t>COPAL</a:t>
            </a:r>
          </a:p>
          <a:p>
            <a:pPr>
              <a:spcBef>
                <a:spcPts val="200"/>
              </a:spcBef>
            </a:pPr>
            <a:r>
              <a:rPr lang="en-US" sz="2000">
                <a:latin typeface="Karla"/>
                <a:ea typeface="Times New Roman" panose="02020603050405020304" pitchFamily="18" charset="0"/>
              </a:rPr>
              <a:t>CURE</a:t>
            </a:r>
          </a:p>
          <a:p>
            <a:pPr>
              <a:spcBef>
                <a:spcPts val="200"/>
              </a:spcBef>
            </a:pPr>
            <a:r>
              <a:rPr lang="en-US" sz="2000">
                <a:latin typeface="Karla"/>
                <a:ea typeface="Times New Roman" panose="02020603050405020304" pitchFamily="18" charset="0"/>
              </a:rPr>
              <a:t>Ducks Unlimited</a:t>
            </a:r>
          </a:p>
          <a:p>
            <a:pPr>
              <a:spcBef>
                <a:spcPts val="200"/>
              </a:spcBef>
            </a:pPr>
            <a:r>
              <a:rPr lang="en-US" sz="2000">
                <a:effectLst/>
                <a:latin typeface="Karla"/>
                <a:ea typeface="Times New Roman" panose="02020603050405020304" pitchFamily="18" charset="0"/>
              </a:rPr>
              <a:t>Environmental Initiative</a:t>
            </a:r>
          </a:p>
          <a:p>
            <a:pPr>
              <a:spcBef>
                <a:spcPts val="200"/>
              </a:spcBef>
            </a:pPr>
            <a:r>
              <a:rPr lang="en-US" sz="2000">
                <a:latin typeface="Karla"/>
                <a:ea typeface="Times New Roman" panose="02020603050405020304" pitchFamily="18" charset="0"/>
              </a:rPr>
              <a:t>Freshwater</a:t>
            </a:r>
            <a:endParaRPr lang="en-US" sz="2000">
              <a:ea typeface="Times New Roman" panose="02020603050405020304" pitchFamily="18" charset="0"/>
            </a:endParaRPr>
          </a:p>
          <a:p>
            <a:pPr>
              <a:spcBef>
                <a:spcPts val="200"/>
              </a:spcBef>
            </a:pPr>
            <a:r>
              <a:rPr lang="en-US" sz="2000">
                <a:effectLst/>
                <a:latin typeface="Karla"/>
                <a:ea typeface="Times New Roman" panose="02020603050405020304" pitchFamily="18" charset="0"/>
              </a:rPr>
              <a:t>Friends of the Mississippi River</a:t>
            </a:r>
          </a:p>
          <a:p>
            <a:pPr>
              <a:spcBef>
                <a:spcPts val="200"/>
              </a:spcBef>
            </a:pPr>
            <a:r>
              <a:rPr lang="en-US" sz="2000">
                <a:effectLst/>
                <a:latin typeface="Karla"/>
                <a:ea typeface="Times New Roman" panose="02020603050405020304" pitchFamily="18" charset="0"/>
              </a:rPr>
              <a:t>Great River Greening</a:t>
            </a:r>
          </a:p>
          <a:p>
            <a:pPr>
              <a:spcBef>
                <a:spcPts val="200"/>
              </a:spcBef>
            </a:pPr>
            <a:r>
              <a:rPr lang="en-US" sz="2000">
                <a:effectLst/>
                <a:latin typeface="Karla"/>
                <a:ea typeface="Times New Roman" panose="02020603050405020304" pitchFamily="18" charset="0"/>
              </a:rPr>
              <a:t>Initiative Foundation</a:t>
            </a:r>
          </a:p>
          <a:p>
            <a:pPr>
              <a:spcBef>
                <a:spcPts val="200"/>
              </a:spcBef>
            </a:pPr>
            <a:r>
              <a:rPr lang="en-US" sz="2000">
                <a:latin typeface="Karla"/>
                <a:ea typeface="Times New Roman" panose="02020603050405020304" pitchFamily="18" charset="0"/>
              </a:rPr>
              <a:t>Leech Lake Band of Ojibwe </a:t>
            </a:r>
          </a:p>
          <a:p>
            <a:pPr>
              <a:spcBef>
                <a:spcPts val="200"/>
              </a:spcBef>
            </a:pPr>
            <a:r>
              <a:rPr lang="en-US" sz="2000">
                <a:latin typeface="Karla"/>
                <a:ea typeface="Times New Roman" panose="02020603050405020304" pitchFamily="18" charset="0"/>
              </a:rPr>
              <a:t>MN 350</a:t>
            </a:r>
          </a:p>
          <a:p>
            <a:pPr>
              <a:spcBef>
                <a:spcPts val="200"/>
              </a:spcBef>
            </a:pPr>
            <a:r>
              <a:rPr lang="en-US" sz="2000">
                <a:latin typeface="Karla"/>
              </a:rPr>
              <a:t>Minnesota Center for Environmental Advocacy</a:t>
            </a:r>
          </a:p>
          <a:p>
            <a:pPr>
              <a:spcBef>
                <a:spcPts val="200"/>
              </a:spcBef>
            </a:pPr>
            <a:r>
              <a:rPr lang="en-US" sz="2000">
                <a:latin typeface="Karla"/>
              </a:rPr>
              <a:t>Minnesota Conservation Federation</a:t>
            </a:r>
          </a:p>
          <a:p>
            <a:endParaRPr lang="en-US" sz="1400"/>
          </a:p>
        </p:txBody>
      </p:sp>
      <p:sp>
        <p:nvSpPr>
          <p:cNvPr id="6" name="Content Placeholder 3">
            <a:extLst>
              <a:ext uri="{FF2B5EF4-FFF2-40B4-BE49-F238E27FC236}">
                <a16:creationId xmlns:a16="http://schemas.microsoft.com/office/drawing/2014/main" id="{A81C096A-23EE-D805-77A7-439FD99507F6}"/>
              </a:ext>
            </a:extLst>
          </p:cNvPr>
          <p:cNvSpPr>
            <a:spLocks noGrp="1"/>
          </p:cNvSpPr>
          <p:nvPr/>
        </p:nvSpPr>
        <p:spPr>
          <a:xfrm>
            <a:off x="6119284" y="1454467"/>
            <a:ext cx="5234516" cy="55155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Karla" panose="020B0004030503030003" pitchFamily="34" charset="77"/>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Karla" panose="020B0004030503030003" pitchFamily="34"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Karla" panose="020B0004030503030003" pitchFamily="34"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sz="2000">
                <a:latin typeface="Karla"/>
              </a:rPr>
              <a:t>Minnesota Environmental Partnership</a:t>
            </a:r>
            <a:endParaRPr lang="en-US" sz="2000"/>
          </a:p>
          <a:p>
            <a:pPr>
              <a:spcBef>
                <a:spcPts val="200"/>
              </a:spcBef>
            </a:pPr>
            <a:r>
              <a:rPr lang="en-US" sz="2000">
                <a:effectLst/>
                <a:latin typeface="Karla"/>
                <a:ea typeface="Times New Roman" panose="02020603050405020304" pitchFamily="18" charset="0"/>
              </a:rPr>
              <a:t>Minnesota Land Trust</a:t>
            </a:r>
          </a:p>
          <a:p>
            <a:pPr>
              <a:spcBef>
                <a:spcPts val="200"/>
              </a:spcBef>
            </a:pPr>
            <a:r>
              <a:rPr lang="en-US" sz="2000">
                <a:latin typeface="Karla"/>
                <a:ea typeface="Times New Roman" panose="02020603050405020304" pitchFamily="18" charset="0"/>
              </a:rPr>
              <a:t>Minnesota Raptor Center</a:t>
            </a:r>
            <a:endParaRPr lang="en-US" sz="2000">
              <a:effectLst/>
              <a:ea typeface="Times New Roman" panose="02020603050405020304" pitchFamily="18" charset="0"/>
            </a:endParaRPr>
          </a:p>
          <a:p>
            <a:pPr>
              <a:spcBef>
                <a:spcPts val="200"/>
              </a:spcBef>
            </a:pPr>
            <a:r>
              <a:rPr lang="en-US" sz="2000">
                <a:latin typeface="Karla"/>
                <a:ea typeface="Times New Roman" panose="02020603050405020304" pitchFamily="18" charset="0"/>
              </a:rPr>
              <a:t>Minnesota Valley Trust</a:t>
            </a:r>
          </a:p>
          <a:p>
            <a:pPr>
              <a:spcBef>
                <a:spcPts val="200"/>
              </a:spcBef>
            </a:pPr>
            <a:r>
              <a:rPr lang="en-US" sz="2000">
                <a:latin typeface="Karla"/>
                <a:ea typeface="Times New Roman" panose="02020603050405020304" pitchFamily="18" charset="0"/>
              </a:rPr>
              <a:t>National Loon Center</a:t>
            </a:r>
          </a:p>
          <a:p>
            <a:pPr>
              <a:spcBef>
                <a:spcPts val="200"/>
              </a:spcBef>
            </a:pPr>
            <a:r>
              <a:rPr lang="en-US" sz="2000">
                <a:effectLst/>
                <a:latin typeface="Karla"/>
                <a:ea typeface="Times New Roman" panose="02020603050405020304" pitchFamily="18" charset="0"/>
              </a:rPr>
              <a:t>National Wildlife Federation</a:t>
            </a:r>
          </a:p>
          <a:p>
            <a:pPr>
              <a:spcBef>
                <a:spcPts val="200"/>
              </a:spcBef>
            </a:pPr>
            <a:r>
              <a:rPr lang="en-US" sz="2000">
                <a:latin typeface="Karla"/>
                <a:ea typeface="Times New Roman" panose="02020603050405020304" pitchFamily="18" charset="0"/>
              </a:rPr>
              <a:t>Northern Water Land Trust</a:t>
            </a:r>
          </a:p>
          <a:p>
            <a:pPr>
              <a:spcBef>
                <a:spcPts val="200"/>
              </a:spcBef>
            </a:pPr>
            <a:r>
              <a:rPr lang="en-US" sz="2000">
                <a:latin typeface="Karla"/>
                <a:ea typeface="Times New Roman" panose="02020603050405020304" pitchFamily="18" charset="0"/>
              </a:rPr>
              <a:t>Pheasants Forever</a:t>
            </a:r>
            <a:endParaRPr lang="en-US" sz="2000">
              <a:effectLst/>
              <a:latin typeface="Karla"/>
              <a:ea typeface="Times New Roman" panose="02020603050405020304" pitchFamily="18" charset="0"/>
            </a:endParaRPr>
          </a:p>
          <a:p>
            <a:pPr>
              <a:spcBef>
                <a:spcPts val="200"/>
              </a:spcBef>
            </a:pPr>
            <a:r>
              <a:rPr lang="en-US" sz="2000">
                <a:latin typeface="Karla"/>
                <a:ea typeface="Times New Roman" panose="02020603050405020304" pitchFamily="18" charset="0"/>
              </a:rPr>
              <a:t>Public Policy Project </a:t>
            </a:r>
          </a:p>
          <a:p>
            <a:pPr>
              <a:spcBef>
                <a:spcPts val="200"/>
              </a:spcBef>
            </a:pPr>
            <a:r>
              <a:rPr lang="en-US" sz="2000">
                <a:latin typeface="Karla"/>
                <a:ea typeface="Times New Roman" panose="02020603050405020304" pitchFamily="18" charset="0"/>
              </a:rPr>
              <a:t>Rainbow Research</a:t>
            </a:r>
            <a:endParaRPr lang="en-US" sz="2000">
              <a:effectLst/>
              <a:ea typeface="Times New Roman" panose="02020603050405020304" pitchFamily="18" charset="0"/>
            </a:endParaRPr>
          </a:p>
          <a:p>
            <a:pPr>
              <a:spcBef>
                <a:spcPts val="200"/>
              </a:spcBef>
            </a:pPr>
            <a:r>
              <a:rPr lang="en-US" sz="2000">
                <a:latin typeface="Karla"/>
                <a:ea typeface="Times New Roman" panose="02020603050405020304" pitchFamily="18" charset="0"/>
              </a:rPr>
              <a:t>The Conservation Fund</a:t>
            </a:r>
          </a:p>
          <a:p>
            <a:pPr>
              <a:spcBef>
                <a:spcPts val="200"/>
              </a:spcBef>
            </a:pPr>
            <a:r>
              <a:rPr lang="en-US" sz="2000">
                <a:latin typeface="Karla"/>
                <a:ea typeface="Times New Roman" panose="02020603050405020304" pitchFamily="18" charset="0"/>
              </a:rPr>
              <a:t>The Nature Conservancy</a:t>
            </a:r>
          </a:p>
          <a:p>
            <a:pPr>
              <a:spcBef>
                <a:spcPts val="200"/>
              </a:spcBef>
            </a:pPr>
            <a:r>
              <a:rPr lang="en-US" sz="2000">
                <a:effectLst/>
                <a:latin typeface="Karla"/>
                <a:ea typeface="Times New Roman" panose="02020603050405020304" pitchFamily="18" charset="0"/>
              </a:rPr>
              <a:t>The Raptor Center</a:t>
            </a:r>
          </a:p>
          <a:p>
            <a:pPr>
              <a:spcBef>
                <a:spcPts val="200"/>
              </a:spcBef>
            </a:pPr>
            <a:r>
              <a:rPr lang="en-US" sz="2000">
                <a:latin typeface="Karla"/>
                <a:ea typeface="Times New Roman" panose="02020603050405020304" pitchFamily="18" charset="0"/>
              </a:rPr>
              <a:t>The Trust for Public Land</a:t>
            </a:r>
          </a:p>
          <a:p>
            <a:pPr>
              <a:spcBef>
                <a:spcPts val="200"/>
              </a:spcBef>
            </a:pPr>
            <a:r>
              <a:rPr lang="en-US" sz="2000">
                <a:latin typeface="Karla"/>
                <a:ea typeface="Times New Roman" panose="02020603050405020304" pitchFamily="18" charset="0"/>
              </a:rPr>
              <a:t>Wilderness Inquiry </a:t>
            </a:r>
          </a:p>
          <a:p>
            <a:pPr>
              <a:spcBef>
                <a:spcPts val="200"/>
              </a:spcBef>
            </a:pPr>
            <a:r>
              <a:rPr lang="en-US" sz="2000">
                <a:latin typeface="Karla"/>
                <a:ea typeface="Times New Roman" panose="02020603050405020304" pitchFamily="18" charset="0"/>
              </a:rPr>
              <a:t>Wild Rivers Conservancy</a:t>
            </a:r>
            <a:endParaRPr lang="en-US" sz="2000">
              <a:effectLst/>
              <a:ea typeface="Times New Roman" panose="02020603050405020304" pitchFamily="18" charset="0"/>
            </a:endParaRPr>
          </a:p>
          <a:p>
            <a:endParaRPr lang="en-US"/>
          </a:p>
        </p:txBody>
      </p:sp>
    </p:spTree>
    <p:extLst>
      <p:ext uri="{BB962C8B-B14F-4D97-AF65-F5344CB8AC3E}">
        <p14:creationId xmlns:p14="http://schemas.microsoft.com/office/powerpoint/2010/main" val="1740375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21975-55E6-E2DB-E50E-48E2A35438C6}"/>
              </a:ext>
            </a:extLst>
          </p:cNvPr>
          <p:cNvSpPr>
            <a:spLocks noGrp="1"/>
          </p:cNvSpPr>
          <p:nvPr>
            <p:ph type="title"/>
          </p:nvPr>
        </p:nvSpPr>
        <p:spPr>
          <a:xfrm>
            <a:off x="600953" y="318574"/>
            <a:ext cx="4171072" cy="2226733"/>
          </a:xfrm>
        </p:spPr>
        <p:txBody>
          <a:bodyPr>
            <a:normAutofit fontScale="90000"/>
          </a:bodyPr>
          <a:lstStyle/>
          <a:p>
            <a:r>
              <a:rPr lang="en-US" sz="4400">
                <a:solidFill>
                  <a:srgbClr val="5F93BC"/>
                </a:solidFill>
                <a:latin typeface="Karla"/>
              </a:rPr>
              <a:t>Community Engagement </a:t>
            </a:r>
            <a:br>
              <a:rPr lang="en-US" sz="4400"/>
            </a:br>
            <a:r>
              <a:rPr lang="en-US" sz="4400">
                <a:solidFill>
                  <a:srgbClr val="5F93BC"/>
                </a:solidFill>
                <a:latin typeface="Karla"/>
              </a:rPr>
              <a:t>Working Group</a:t>
            </a:r>
            <a:endParaRPr lang="en-US">
              <a:latin typeface="Karla"/>
            </a:endParaRPr>
          </a:p>
        </p:txBody>
      </p:sp>
      <p:pic>
        <p:nvPicPr>
          <p:cNvPr id="5" name="Picture Placeholder 4" descr="A group of people posing for a photo&#10;&#10;AI-generated content may be incorrect.">
            <a:extLst>
              <a:ext uri="{FF2B5EF4-FFF2-40B4-BE49-F238E27FC236}">
                <a16:creationId xmlns:a16="http://schemas.microsoft.com/office/drawing/2014/main" id="{8E7F36C5-83F7-15CE-EADD-BF501FD27CF3}"/>
              </a:ext>
            </a:extLst>
          </p:cNvPr>
          <p:cNvPicPr>
            <a:picLocks noGrp="1" noChangeAspect="1"/>
          </p:cNvPicPr>
          <p:nvPr>
            <p:ph type="pic" idx="1"/>
          </p:nvPr>
        </p:nvPicPr>
        <p:blipFill>
          <a:blip r:embed="rId3"/>
          <a:srcRect l="18833" r="18833"/>
          <a:stretch/>
        </p:blipFill>
        <p:spPr>
          <a:xfrm>
            <a:off x="4967098" y="816828"/>
            <a:ext cx="6638498" cy="5237565"/>
          </a:xfrm>
          <a:prstGeom prst="rect">
            <a:avLst/>
          </a:prstGeom>
        </p:spPr>
      </p:pic>
      <p:sp>
        <p:nvSpPr>
          <p:cNvPr id="4" name="Text Placeholder 3">
            <a:extLst>
              <a:ext uri="{FF2B5EF4-FFF2-40B4-BE49-F238E27FC236}">
                <a16:creationId xmlns:a16="http://schemas.microsoft.com/office/drawing/2014/main" id="{B04BAED5-0E34-92FE-311B-618708F9D451}"/>
              </a:ext>
            </a:extLst>
          </p:cNvPr>
          <p:cNvSpPr>
            <a:spLocks noGrp="1"/>
          </p:cNvSpPr>
          <p:nvPr>
            <p:ph type="body" sz="half" idx="2"/>
          </p:nvPr>
        </p:nvSpPr>
        <p:spPr>
          <a:xfrm>
            <a:off x="600953" y="2808027"/>
            <a:ext cx="3920864" cy="3410240"/>
          </a:xfrm>
        </p:spPr>
        <p:txBody>
          <a:bodyPr vert="horz" lIns="91440" tIns="45720" rIns="91440" bIns="45720" rtlCol="0" anchor="t">
            <a:noAutofit/>
          </a:bodyPr>
          <a:lstStyle/>
          <a:p>
            <a:pPr marL="285750" indent="-285750">
              <a:spcBef>
                <a:spcPts val="500"/>
              </a:spcBef>
              <a:buChar char="•"/>
            </a:pPr>
            <a:r>
              <a:rPr lang="en-US" sz="1800">
                <a:latin typeface="Karla"/>
              </a:rPr>
              <a:t>Co-led by Rainbow Research and Environmental Initiative.</a:t>
            </a:r>
          </a:p>
          <a:p>
            <a:pPr marL="285750" indent="-285750">
              <a:spcBef>
                <a:spcPts val="500"/>
              </a:spcBef>
              <a:buChar char="•"/>
            </a:pPr>
            <a:r>
              <a:rPr lang="en-US" sz="1800">
                <a:latin typeface="Karla"/>
              </a:rPr>
              <a:t>Environmental justice leaders and mainstream environmental groups.</a:t>
            </a:r>
          </a:p>
          <a:p>
            <a:pPr marL="285750" indent="-285750">
              <a:spcBef>
                <a:spcPts val="500"/>
              </a:spcBef>
              <a:buChar char="•"/>
            </a:pPr>
            <a:r>
              <a:rPr lang="en-US" sz="1800">
                <a:latin typeface="Karla"/>
              </a:rPr>
              <a:t>Focused on engaging communities and supporting design of an inclusive, equitable, and just grant program. </a:t>
            </a:r>
          </a:p>
          <a:p>
            <a:pPr marL="285750" indent="-285750">
              <a:spcBef>
                <a:spcPts val="500"/>
              </a:spcBef>
              <a:buChar char="•"/>
            </a:pPr>
            <a:r>
              <a:rPr lang="en-US" sz="1800">
                <a:latin typeface="Karla"/>
              </a:rPr>
              <a:t>Engaging and collaborating with Minnesota Department of Natural Resources (MNDNR).</a:t>
            </a:r>
          </a:p>
        </p:txBody>
      </p:sp>
    </p:spTree>
    <p:extLst>
      <p:ext uri="{BB962C8B-B14F-4D97-AF65-F5344CB8AC3E}">
        <p14:creationId xmlns:p14="http://schemas.microsoft.com/office/powerpoint/2010/main" val="2752068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E0AF3-E2A1-7132-6840-4232987FE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F34565-12C1-1F40-84A0-91B27B5DA440}"/>
              </a:ext>
            </a:extLst>
          </p:cNvPr>
          <p:cNvSpPr>
            <a:spLocks noGrp="1"/>
          </p:cNvSpPr>
          <p:nvPr/>
        </p:nvSpPr>
        <p:spPr>
          <a:xfrm>
            <a:off x="838200" y="548303"/>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1" kern="1200">
                <a:solidFill>
                  <a:schemeClr val="accent1"/>
                </a:solidFill>
                <a:latin typeface="Karla" panose="020B0004030503030003" pitchFamily="34" charset="77"/>
                <a:ea typeface="+mj-ea"/>
                <a:cs typeface="+mj-cs"/>
              </a:defRPr>
            </a:lvl1pPr>
          </a:lstStyle>
          <a:p>
            <a:r>
              <a:rPr lang="en-US">
                <a:latin typeface="Karla"/>
              </a:rPr>
              <a:t>ENRTF Community Engagement Working Group members</a:t>
            </a:r>
          </a:p>
        </p:txBody>
      </p:sp>
      <p:sp>
        <p:nvSpPr>
          <p:cNvPr id="3" name="Content Placeholder 2">
            <a:extLst>
              <a:ext uri="{FF2B5EF4-FFF2-40B4-BE49-F238E27FC236}">
                <a16:creationId xmlns:a16="http://schemas.microsoft.com/office/drawing/2014/main" id="{44531A42-4B75-6DBC-0F9B-C8D6E43D3C93}"/>
              </a:ext>
            </a:extLst>
          </p:cNvPr>
          <p:cNvSpPr>
            <a:spLocks noGrp="1"/>
          </p:cNvSpPr>
          <p:nvPr/>
        </p:nvSpPr>
        <p:spPr>
          <a:xfrm>
            <a:off x="838200" y="2303085"/>
            <a:ext cx="5181600" cy="4351338"/>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Karla" panose="020B0004030503030003" pitchFamily="34" charset="77"/>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Karla" panose="020B0004030503030003" pitchFamily="34"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Karla" panose="020B0004030503030003" pitchFamily="34"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b="1">
                <a:solidFill>
                  <a:srgbClr val="0D0D0D"/>
                </a:solidFill>
                <a:effectLst/>
                <a:highlight>
                  <a:srgbClr val="FFFFFF"/>
                </a:highlight>
                <a:latin typeface="Karla"/>
              </a:rPr>
              <a:t>Paul Austin</a:t>
            </a:r>
            <a:r>
              <a:rPr lang="en-US" sz="7200">
                <a:solidFill>
                  <a:srgbClr val="0D0D0D"/>
                </a:solidFill>
                <a:effectLst/>
                <a:highlight>
                  <a:srgbClr val="FFFFFF"/>
                </a:highlight>
                <a:latin typeface="Karla"/>
              </a:rPr>
              <a:t>, Conservation Minnesota</a:t>
            </a:r>
          </a:p>
          <a:p>
            <a:r>
              <a:rPr lang="en-US" sz="7200" b="1">
                <a:solidFill>
                  <a:srgbClr val="0D0D0D"/>
                </a:solidFill>
                <a:effectLst/>
                <a:highlight>
                  <a:srgbClr val="FFFFFF"/>
                </a:highlight>
                <a:latin typeface="Karla"/>
              </a:rPr>
              <a:t>Lindsay Brice</a:t>
            </a:r>
            <a:r>
              <a:rPr lang="en-US" sz="7200">
                <a:solidFill>
                  <a:srgbClr val="0D0D0D"/>
                </a:solidFill>
                <a:effectLst/>
                <a:highlight>
                  <a:srgbClr val="FFFFFF"/>
                </a:highlight>
                <a:latin typeface="Karla"/>
              </a:rPr>
              <a:t>, Audubon </a:t>
            </a:r>
          </a:p>
          <a:p>
            <a:r>
              <a:rPr lang="en-US" sz="7200" b="1">
                <a:solidFill>
                  <a:srgbClr val="0D0D0D"/>
                </a:solidFill>
                <a:effectLst/>
                <a:highlight>
                  <a:srgbClr val="FFFFFF"/>
                </a:highlight>
                <a:latin typeface="Karla"/>
              </a:rPr>
              <a:t>Cecilia Calvo</a:t>
            </a:r>
            <a:r>
              <a:rPr lang="en-US" sz="7200">
                <a:solidFill>
                  <a:srgbClr val="0D0D0D"/>
                </a:solidFill>
                <a:effectLst/>
                <a:highlight>
                  <a:srgbClr val="FFFFFF"/>
                </a:highlight>
                <a:latin typeface="Karla"/>
              </a:rPr>
              <a:t>, </a:t>
            </a:r>
            <a:r>
              <a:rPr lang="en-US" sz="7200">
                <a:solidFill>
                  <a:srgbClr val="0D0D0D"/>
                </a:solidFill>
                <a:highlight>
                  <a:srgbClr val="FFFFFF"/>
                </a:highlight>
                <a:latin typeface="Karla"/>
              </a:rPr>
              <a:t>Rainbow Research</a:t>
            </a:r>
            <a:endParaRPr lang="en-US" sz="7200">
              <a:solidFill>
                <a:srgbClr val="0D0D0D"/>
              </a:solidFill>
              <a:effectLst/>
              <a:highlight>
                <a:srgbClr val="FFFFFF"/>
              </a:highlight>
              <a:latin typeface="Karla"/>
            </a:endParaRPr>
          </a:p>
          <a:p>
            <a:r>
              <a:rPr lang="en-US" sz="7200" b="1">
                <a:solidFill>
                  <a:srgbClr val="0D0D0D"/>
                </a:solidFill>
                <a:effectLst/>
                <a:highlight>
                  <a:srgbClr val="FFFFFF"/>
                </a:highlight>
                <a:latin typeface="Karla"/>
              </a:rPr>
              <a:t>Rachel Geissinger</a:t>
            </a:r>
            <a:r>
              <a:rPr lang="en-US" sz="7200">
                <a:solidFill>
                  <a:srgbClr val="0D0D0D"/>
                </a:solidFill>
                <a:effectLst/>
                <a:highlight>
                  <a:srgbClr val="FFFFFF"/>
                </a:highlight>
                <a:latin typeface="Karla"/>
              </a:rPr>
              <a:t>, Environmental Initiative</a:t>
            </a:r>
          </a:p>
          <a:p>
            <a:r>
              <a:rPr lang="en-US" sz="7200" b="1">
                <a:solidFill>
                  <a:srgbClr val="0D0D0D"/>
                </a:solidFill>
                <a:effectLst/>
                <a:highlight>
                  <a:srgbClr val="FFFFFF"/>
                </a:highlight>
                <a:latin typeface="Karla"/>
              </a:rPr>
              <a:t>Sam Grant</a:t>
            </a:r>
            <a:r>
              <a:rPr lang="en-US" sz="7200">
                <a:solidFill>
                  <a:srgbClr val="0D0D0D"/>
                </a:solidFill>
                <a:effectLst/>
                <a:highlight>
                  <a:srgbClr val="FFFFFF"/>
                </a:highlight>
                <a:latin typeface="Karla"/>
              </a:rPr>
              <a:t>, Rainbow Research</a:t>
            </a:r>
          </a:p>
          <a:p>
            <a:r>
              <a:rPr lang="en-US" sz="7200" b="1">
                <a:solidFill>
                  <a:srgbClr val="0D0D0D"/>
                </a:solidFill>
                <a:effectLst/>
                <a:highlight>
                  <a:srgbClr val="FFFFFF"/>
                </a:highlight>
                <a:latin typeface="Karla"/>
              </a:rPr>
              <a:t>Mike Harley</a:t>
            </a:r>
            <a:r>
              <a:rPr lang="en-US" sz="7200">
                <a:solidFill>
                  <a:srgbClr val="0D0D0D"/>
                </a:solidFill>
                <a:effectLst/>
                <a:highlight>
                  <a:srgbClr val="FFFFFF"/>
                </a:highlight>
                <a:latin typeface="Karla"/>
              </a:rPr>
              <a:t>, Environmental Initiative</a:t>
            </a:r>
          </a:p>
          <a:p>
            <a:r>
              <a:rPr lang="en-US" sz="7200" b="1">
                <a:solidFill>
                  <a:srgbClr val="0D0D0D"/>
                </a:solidFill>
                <a:highlight>
                  <a:srgbClr val="FFFFFF"/>
                </a:highlight>
                <a:latin typeface="Karla"/>
              </a:rPr>
              <a:t>Jasmine Baxter,</a:t>
            </a:r>
            <a:r>
              <a:rPr lang="en-US" sz="7200">
                <a:solidFill>
                  <a:srgbClr val="0D0D0D"/>
                </a:solidFill>
                <a:highlight>
                  <a:srgbClr val="FFFFFF"/>
                </a:highlight>
                <a:latin typeface="Karla"/>
              </a:rPr>
              <a:t> Environmental Initiative</a:t>
            </a:r>
          </a:p>
          <a:p>
            <a:r>
              <a:rPr lang="en-US" sz="7200" b="1">
                <a:solidFill>
                  <a:srgbClr val="0D0D0D"/>
                </a:solidFill>
                <a:effectLst/>
                <a:highlight>
                  <a:srgbClr val="FFFFFF"/>
                </a:highlight>
                <a:latin typeface="Karla"/>
              </a:rPr>
              <a:t>Don Hickman</a:t>
            </a:r>
            <a:r>
              <a:rPr lang="en-US" sz="7200">
                <a:solidFill>
                  <a:srgbClr val="0D0D0D"/>
                </a:solidFill>
                <a:effectLst/>
                <a:highlight>
                  <a:srgbClr val="FFFFFF"/>
                </a:highlight>
                <a:latin typeface="Karla"/>
              </a:rPr>
              <a:t>, Initiative Foundation</a:t>
            </a:r>
          </a:p>
          <a:p>
            <a:r>
              <a:rPr lang="en-US" sz="7200" b="1">
                <a:solidFill>
                  <a:srgbClr val="0D0D0D"/>
                </a:solidFill>
                <a:effectLst/>
                <a:highlight>
                  <a:srgbClr val="FFFFFF"/>
                </a:highlight>
                <a:latin typeface="Karla"/>
              </a:rPr>
              <a:t>Esther Humphrey</a:t>
            </a:r>
            <a:r>
              <a:rPr lang="en-US" sz="7200">
                <a:solidFill>
                  <a:srgbClr val="0D0D0D"/>
                </a:solidFill>
                <a:effectLst/>
                <a:highlight>
                  <a:srgbClr val="FFFFFF"/>
                </a:highlight>
                <a:latin typeface="Karla"/>
              </a:rPr>
              <a:t>, Leech Lake Tribal College</a:t>
            </a:r>
          </a:p>
          <a:p>
            <a:r>
              <a:rPr lang="en-US" sz="7200" b="1" err="1">
                <a:solidFill>
                  <a:srgbClr val="0D0D0D"/>
                </a:solidFill>
                <a:effectLst/>
                <a:highlight>
                  <a:srgbClr val="FFFFFF"/>
                </a:highlight>
                <a:latin typeface="Karla"/>
              </a:rPr>
              <a:t>Kartumu</a:t>
            </a:r>
            <a:r>
              <a:rPr lang="en-US" sz="7200" b="1">
                <a:solidFill>
                  <a:srgbClr val="0D0D0D"/>
                </a:solidFill>
                <a:effectLst/>
                <a:highlight>
                  <a:srgbClr val="FFFFFF"/>
                </a:highlight>
                <a:latin typeface="Karla"/>
              </a:rPr>
              <a:t> King</a:t>
            </a:r>
            <a:r>
              <a:rPr lang="en-US" sz="7200">
                <a:solidFill>
                  <a:srgbClr val="0D0D0D"/>
                </a:solidFill>
                <a:effectLst/>
                <a:highlight>
                  <a:srgbClr val="FFFFFF"/>
                </a:highlight>
                <a:latin typeface="Karla"/>
              </a:rPr>
              <a:t>, Accountable Cultural Brokers</a:t>
            </a:r>
          </a:p>
          <a:p>
            <a:r>
              <a:rPr lang="en-US" sz="7200" b="1">
                <a:solidFill>
                  <a:srgbClr val="0D0D0D"/>
                </a:solidFill>
                <a:highlight>
                  <a:srgbClr val="FFFFFF"/>
                </a:highlight>
                <a:latin typeface="Karla"/>
              </a:rPr>
              <a:t>Kris Larson</a:t>
            </a:r>
            <a:r>
              <a:rPr lang="en-US" sz="7200">
                <a:solidFill>
                  <a:srgbClr val="0D0D0D"/>
                </a:solidFill>
                <a:highlight>
                  <a:srgbClr val="FFFFFF"/>
                </a:highlight>
                <a:latin typeface="Karla"/>
              </a:rPr>
              <a:t>, Minnesota Land Trust</a:t>
            </a:r>
          </a:p>
          <a:p>
            <a:r>
              <a:rPr lang="en-US" sz="7200" b="1">
                <a:solidFill>
                  <a:srgbClr val="0D0D0D"/>
                </a:solidFill>
                <a:effectLst/>
                <a:highlight>
                  <a:srgbClr val="FFFFFF"/>
                </a:highlight>
                <a:latin typeface="Karla"/>
              </a:rPr>
              <a:t>Joe Morales</a:t>
            </a:r>
            <a:r>
              <a:rPr lang="en-US" sz="7200">
                <a:solidFill>
                  <a:srgbClr val="0D0D0D"/>
                </a:solidFill>
                <a:effectLst/>
                <a:highlight>
                  <a:srgbClr val="FFFFFF"/>
                </a:highlight>
                <a:latin typeface="Karla"/>
              </a:rPr>
              <a:t>, Rainbow Research</a:t>
            </a:r>
          </a:p>
          <a:p>
            <a:pPr marL="0" indent="0" algn="l">
              <a:buNone/>
            </a:pPr>
            <a:endParaRPr lang="en-US" sz="1600">
              <a:solidFill>
                <a:srgbClr val="0D0D0D"/>
              </a:solidFill>
              <a:effectLst/>
              <a:highlight>
                <a:srgbClr val="FFFFFF"/>
              </a:highlight>
            </a:endParaRPr>
          </a:p>
          <a:p>
            <a:pPr marL="0" marR="0" indent="0">
              <a:buNone/>
            </a:pPr>
            <a:endParaRPr lang="en-US" sz="2600" i="1">
              <a:effectLst/>
              <a:ea typeface="Times New Roman" panose="02020603050405020304" pitchFamily="18" charset="0"/>
            </a:endParaRPr>
          </a:p>
          <a:p>
            <a:endParaRPr lang="en-US"/>
          </a:p>
        </p:txBody>
      </p:sp>
      <p:sp>
        <p:nvSpPr>
          <p:cNvPr id="7" name="Content Placeholder 3">
            <a:extLst>
              <a:ext uri="{FF2B5EF4-FFF2-40B4-BE49-F238E27FC236}">
                <a16:creationId xmlns:a16="http://schemas.microsoft.com/office/drawing/2014/main" id="{A81C096A-23EE-D805-77A7-439FD99507F6}"/>
              </a:ext>
            </a:extLst>
          </p:cNvPr>
          <p:cNvSpPr>
            <a:spLocks noGrp="1"/>
          </p:cNvSpPr>
          <p:nvPr/>
        </p:nvSpPr>
        <p:spPr>
          <a:xfrm>
            <a:off x="6172200" y="2303085"/>
            <a:ext cx="5181600" cy="4351338"/>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Karla" panose="020B0004030503030003" pitchFamily="34" charset="77"/>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Karla" panose="020B0004030503030003" pitchFamily="34"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Karla" panose="020B0004030503030003" pitchFamily="34"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Karla"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b="1">
                <a:solidFill>
                  <a:srgbClr val="0D0D0D"/>
                </a:solidFill>
                <a:effectLst/>
                <a:highlight>
                  <a:srgbClr val="FFFFFF"/>
                </a:highlight>
              </a:rPr>
              <a:t>Steve Morse</a:t>
            </a:r>
            <a:r>
              <a:rPr lang="en-US" sz="7200">
                <a:solidFill>
                  <a:srgbClr val="0D0D0D"/>
                </a:solidFill>
                <a:effectLst/>
                <a:highlight>
                  <a:srgbClr val="FFFFFF"/>
                </a:highlight>
              </a:rPr>
              <a:t>, Minnesota Environmental Partnership</a:t>
            </a:r>
          </a:p>
          <a:p>
            <a:r>
              <a:rPr lang="en-US" sz="7200" b="1">
                <a:solidFill>
                  <a:srgbClr val="0D0D0D"/>
                </a:solidFill>
                <a:effectLst/>
                <a:highlight>
                  <a:srgbClr val="FFFFFF"/>
                </a:highlight>
              </a:rPr>
              <a:t>Ann Mulholland</a:t>
            </a:r>
            <a:r>
              <a:rPr lang="en-US" sz="7200">
                <a:solidFill>
                  <a:srgbClr val="0D0D0D"/>
                </a:solidFill>
                <a:effectLst/>
                <a:highlight>
                  <a:srgbClr val="FFFFFF"/>
                </a:highlight>
              </a:rPr>
              <a:t>, The Nature Conservancy</a:t>
            </a:r>
          </a:p>
          <a:p>
            <a:r>
              <a:rPr lang="en-US" sz="7200" b="1">
                <a:solidFill>
                  <a:srgbClr val="0D0D0D"/>
                </a:solidFill>
                <a:effectLst/>
                <a:highlight>
                  <a:srgbClr val="FFFFFF"/>
                </a:highlight>
              </a:rPr>
              <a:t>Sharon </a:t>
            </a:r>
            <a:r>
              <a:rPr lang="en-US" sz="7200" b="1" err="1">
                <a:solidFill>
                  <a:srgbClr val="0D0D0D"/>
                </a:solidFill>
                <a:effectLst/>
                <a:highlight>
                  <a:srgbClr val="FFFFFF"/>
                </a:highlight>
              </a:rPr>
              <a:t>Nordrum</a:t>
            </a:r>
            <a:r>
              <a:rPr lang="en-US" sz="7200">
                <a:solidFill>
                  <a:srgbClr val="0D0D0D"/>
                </a:solidFill>
                <a:effectLst/>
                <a:highlight>
                  <a:srgbClr val="FFFFFF"/>
                </a:highlight>
              </a:rPr>
              <a:t>, Red Lake Band Member</a:t>
            </a:r>
          </a:p>
          <a:p>
            <a:r>
              <a:rPr lang="en-US" sz="7200" b="1">
                <a:solidFill>
                  <a:srgbClr val="0D0D0D"/>
                </a:solidFill>
                <a:effectLst/>
                <a:highlight>
                  <a:srgbClr val="FFFFFF"/>
                </a:highlight>
              </a:rPr>
              <a:t>Carolina Ortiz</a:t>
            </a:r>
            <a:r>
              <a:rPr lang="en-US" sz="7200">
                <a:solidFill>
                  <a:srgbClr val="0D0D0D"/>
                </a:solidFill>
                <a:effectLst/>
                <a:highlight>
                  <a:srgbClr val="FFFFFF"/>
                </a:highlight>
              </a:rPr>
              <a:t>, COPAL MN</a:t>
            </a:r>
          </a:p>
          <a:p>
            <a:r>
              <a:rPr lang="en-US" sz="7200" b="1" err="1">
                <a:solidFill>
                  <a:srgbClr val="0D0D0D"/>
                </a:solidFill>
                <a:effectLst/>
                <a:highlight>
                  <a:srgbClr val="FFFFFF"/>
                </a:highlight>
              </a:rPr>
              <a:t>Nels</a:t>
            </a:r>
            <a:r>
              <a:rPr lang="en-US" sz="7200" b="1">
                <a:solidFill>
                  <a:srgbClr val="0D0D0D"/>
                </a:solidFill>
                <a:effectLst/>
                <a:highlight>
                  <a:srgbClr val="FFFFFF"/>
                </a:highlight>
              </a:rPr>
              <a:t> Paulson</a:t>
            </a:r>
            <a:r>
              <a:rPr lang="en-US" sz="7200">
                <a:solidFill>
                  <a:srgbClr val="0D0D0D"/>
                </a:solidFill>
                <a:effectLst/>
                <a:highlight>
                  <a:srgbClr val="FFFFFF"/>
                </a:highlight>
              </a:rPr>
              <a:t>, Conservation Minnesota</a:t>
            </a:r>
          </a:p>
          <a:p>
            <a:r>
              <a:rPr lang="en-US" sz="7200" b="1">
                <a:solidFill>
                  <a:srgbClr val="0D0D0D"/>
                </a:solidFill>
                <a:effectLst/>
                <a:highlight>
                  <a:srgbClr val="FFFFFF"/>
                </a:highlight>
              </a:rPr>
              <a:t>Stephanie </a:t>
            </a:r>
            <a:r>
              <a:rPr lang="en-US" sz="7200" b="1" err="1">
                <a:solidFill>
                  <a:srgbClr val="0D0D0D"/>
                </a:solidFill>
                <a:effectLst/>
                <a:highlight>
                  <a:srgbClr val="FFFFFF"/>
                </a:highlight>
              </a:rPr>
              <a:t>Pinkalla</a:t>
            </a:r>
            <a:r>
              <a:rPr lang="en-US" sz="7200">
                <a:solidFill>
                  <a:srgbClr val="0D0D0D"/>
                </a:solidFill>
                <a:effectLst/>
                <a:highlight>
                  <a:srgbClr val="FFFFFF"/>
                </a:highlight>
              </a:rPr>
              <a:t>, The Nature Conservancy</a:t>
            </a:r>
          </a:p>
          <a:p>
            <a:r>
              <a:rPr lang="en-US" sz="7200" b="1">
                <a:solidFill>
                  <a:srgbClr val="0D0D0D"/>
                </a:solidFill>
                <a:effectLst/>
                <a:highlight>
                  <a:srgbClr val="FFFFFF"/>
                </a:highlight>
              </a:rPr>
              <a:t>Sarah </a:t>
            </a:r>
            <a:r>
              <a:rPr lang="en-US" sz="7200" b="1" err="1">
                <a:solidFill>
                  <a:srgbClr val="0D0D0D"/>
                </a:solidFill>
                <a:effectLst/>
                <a:highlight>
                  <a:srgbClr val="FFFFFF"/>
                </a:highlight>
              </a:rPr>
              <a:t>Psick</a:t>
            </a:r>
            <a:r>
              <a:rPr lang="en-US" sz="7200">
                <a:solidFill>
                  <a:srgbClr val="0D0D0D"/>
                </a:solidFill>
                <a:effectLst/>
                <a:highlight>
                  <a:srgbClr val="FFFFFF"/>
                </a:highlight>
              </a:rPr>
              <a:t>, </a:t>
            </a:r>
            <a:r>
              <a:rPr lang="en-US" sz="7200" err="1">
                <a:solidFill>
                  <a:srgbClr val="0D0D0D"/>
                </a:solidFill>
                <a:effectLst/>
                <a:highlight>
                  <a:srgbClr val="FFFFFF"/>
                </a:highlight>
              </a:rPr>
              <a:t>Psick</a:t>
            </a:r>
            <a:r>
              <a:rPr lang="en-US" sz="7200">
                <a:solidFill>
                  <a:srgbClr val="0D0D0D"/>
                </a:solidFill>
                <a:effectLst/>
                <a:highlight>
                  <a:srgbClr val="FFFFFF"/>
                </a:highlight>
              </a:rPr>
              <a:t> Capitol Solutions</a:t>
            </a:r>
          </a:p>
          <a:p>
            <a:r>
              <a:rPr lang="en-US" sz="7200" b="1">
                <a:solidFill>
                  <a:srgbClr val="0D0D0D"/>
                </a:solidFill>
                <a:effectLst/>
                <a:highlight>
                  <a:srgbClr val="FFFFFF"/>
                </a:highlight>
              </a:rPr>
              <a:t>Rob Schultz</a:t>
            </a:r>
            <a:r>
              <a:rPr lang="en-US" sz="7200">
                <a:solidFill>
                  <a:srgbClr val="0D0D0D"/>
                </a:solidFill>
                <a:effectLst/>
                <a:highlight>
                  <a:srgbClr val="FFFFFF"/>
                </a:highlight>
              </a:rPr>
              <a:t>, Audubon </a:t>
            </a:r>
          </a:p>
          <a:p>
            <a:r>
              <a:rPr lang="en-US" sz="7200" b="1">
                <a:solidFill>
                  <a:srgbClr val="0D0D0D"/>
                </a:solidFill>
                <a:effectLst/>
                <a:highlight>
                  <a:srgbClr val="FFFFFF"/>
                </a:highlight>
              </a:rPr>
              <a:t>James Trice</a:t>
            </a:r>
            <a:r>
              <a:rPr lang="en-US" sz="7200">
                <a:solidFill>
                  <a:srgbClr val="0D0D0D"/>
                </a:solidFill>
                <a:effectLst/>
                <a:highlight>
                  <a:srgbClr val="FFFFFF"/>
                </a:highlight>
              </a:rPr>
              <a:t>, Public Policy Project</a:t>
            </a:r>
          </a:p>
          <a:p>
            <a:r>
              <a:rPr lang="en-US" sz="7200" b="1">
                <a:solidFill>
                  <a:srgbClr val="0D0D0D"/>
                </a:solidFill>
                <a:effectLst/>
                <a:highlight>
                  <a:srgbClr val="FFFFFF"/>
                </a:highlight>
              </a:rPr>
              <a:t>Sophie </a:t>
            </a:r>
            <a:r>
              <a:rPr lang="en-US" sz="7200" b="1" err="1">
                <a:solidFill>
                  <a:srgbClr val="0D0D0D"/>
                </a:solidFill>
                <a:effectLst/>
                <a:highlight>
                  <a:srgbClr val="FFFFFF"/>
                </a:highlight>
              </a:rPr>
              <a:t>Vorhoff</a:t>
            </a:r>
            <a:r>
              <a:rPr lang="en-US" sz="7200">
                <a:solidFill>
                  <a:srgbClr val="0D0D0D"/>
                </a:solidFill>
                <a:effectLst/>
                <a:highlight>
                  <a:srgbClr val="FFFFFF"/>
                </a:highlight>
              </a:rPr>
              <a:t>, Trust for Public Land</a:t>
            </a:r>
          </a:p>
          <a:p>
            <a:r>
              <a:rPr lang="en-US" sz="7200" b="1">
                <a:solidFill>
                  <a:srgbClr val="0D0D0D"/>
                </a:solidFill>
                <a:highlight>
                  <a:srgbClr val="FFFFFF"/>
                </a:highlight>
              </a:rPr>
              <a:t>Molly Zins</a:t>
            </a:r>
            <a:r>
              <a:rPr lang="en-US" sz="7200">
                <a:solidFill>
                  <a:srgbClr val="0D0D0D"/>
                </a:solidFill>
                <a:highlight>
                  <a:srgbClr val="FFFFFF"/>
                </a:highlight>
              </a:rPr>
              <a:t>, University of Minnesota Extension</a:t>
            </a:r>
            <a:endParaRPr lang="en-US" sz="7200">
              <a:solidFill>
                <a:srgbClr val="0D0D0D"/>
              </a:solidFill>
              <a:effectLst/>
              <a:highlight>
                <a:srgbClr val="FFFFFF"/>
              </a:highlight>
            </a:endParaRPr>
          </a:p>
          <a:p>
            <a:pPr marL="0" indent="0">
              <a:buNone/>
            </a:pPr>
            <a:endParaRPr lang="en-US"/>
          </a:p>
        </p:txBody>
      </p:sp>
    </p:spTree>
    <p:extLst>
      <p:ext uri="{BB962C8B-B14F-4D97-AF65-F5344CB8AC3E}">
        <p14:creationId xmlns:p14="http://schemas.microsoft.com/office/powerpoint/2010/main" val="2337802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F77B-5A19-A68A-816C-77D5606DB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A7D39-36A8-D19F-C159-C477654CD04E}"/>
              </a:ext>
            </a:extLst>
          </p:cNvPr>
          <p:cNvSpPr>
            <a:spLocks noGrp="1"/>
          </p:cNvSpPr>
          <p:nvPr>
            <p:ph type="title"/>
          </p:nvPr>
        </p:nvSpPr>
        <p:spPr>
          <a:xfrm>
            <a:off x="6787393" y="457457"/>
            <a:ext cx="4943663" cy="1958165"/>
          </a:xfrm>
        </p:spPr>
        <p:txBody>
          <a:bodyPr>
            <a:normAutofit/>
          </a:bodyPr>
          <a:lstStyle/>
          <a:p>
            <a:r>
              <a:rPr lang="en-US">
                <a:latin typeface="Karla"/>
              </a:rPr>
              <a:t>Community grants program details</a:t>
            </a:r>
            <a:endParaRPr lang="en-US"/>
          </a:p>
        </p:txBody>
      </p:sp>
      <p:sp>
        <p:nvSpPr>
          <p:cNvPr id="3" name="Content Placeholder 2">
            <a:extLst>
              <a:ext uri="{FF2B5EF4-FFF2-40B4-BE49-F238E27FC236}">
                <a16:creationId xmlns:a16="http://schemas.microsoft.com/office/drawing/2014/main" id="{3B7079F5-04CF-0CD6-49C1-0A9389FA9700}"/>
              </a:ext>
            </a:extLst>
          </p:cNvPr>
          <p:cNvSpPr>
            <a:spLocks noGrp="1"/>
          </p:cNvSpPr>
          <p:nvPr>
            <p:ph idx="1"/>
          </p:nvPr>
        </p:nvSpPr>
        <p:spPr>
          <a:xfrm>
            <a:off x="6787392" y="2646321"/>
            <a:ext cx="4755160" cy="4001797"/>
          </a:xfrm>
        </p:spPr>
        <p:txBody>
          <a:bodyPr vert="horz" lIns="91440" tIns="45720" rIns="91440" bIns="45720" rtlCol="0" anchor="t">
            <a:normAutofit/>
          </a:bodyPr>
          <a:lstStyle/>
          <a:p>
            <a:pPr>
              <a:lnSpc>
                <a:spcPct val="80000"/>
              </a:lnSpc>
            </a:pPr>
            <a:r>
              <a:rPr lang="en-US">
                <a:latin typeface="Karla"/>
              </a:rPr>
              <a:t>Sets aside ~ $28 million a year.</a:t>
            </a:r>
          </a:p>
          <a:p>
            <a:pPr>
              <a:lnSpc>
                <a:spcPct val="80000"/>
              </a:lnSpc>
            </a:pPr>
            <a:r>
              <a:rPr lang="en-US">
                <a:latin typeface="Karla"/>
              </a:rPr>
              <a:t>Does not replace current ENRTF grant program.</a:t>
            </a:r>
          </a:p>
          <a:p>
            <a:pPr>
              <a:lnSpc>
                <a:spcPct val="80000"/>
              </a:lnSpc>
            </a:pPr>
            <a:r>
              <a:rPr lang="en-US">
                <a:latin typeface="Karla"/>
              </a:rPr>
              <a:t>Inclusive and equitable.</a:t>
            </a:r>
          </a:p>
          <a:p>
            <a:r>
              <a:rPr lang="en-US">
                <a:latin typeface="Karla"/>
              </a:rPr>
              <a:t>Administered by the MNDNR.</a:t>
            </a:r>
            <a:endParaRPr lang="en-US"/>
          </a:p>
        </p:txBody>
      </p:sp>
      <p:pic>
        <p:nvPicPr>
          <p:cNvPr id="6" name="Content Placeholder 5" descr="A group of people planting a tree&#10;&#10;AI-generated content may be incorrect.">
            <a:extLst>
              <a:ext uri="{FF2B5EF4-FFF2-40B4-BE49-F238E27FC236}">
                <a16:creationId xmlns:a16="http://schemas.microsoft.com/office/drawing/2014/main" id="{54C0C50A-5E3A-DD59-8FAB-214FC18DCA3F}"/>
              </a:ext>
            </a:extLst>
          </p:cNvPr>
          <p:cNvPicPr>
            <a:picLocks noChangeAspect="1"/>
          </p:cNvPicPr>
          <p:nvPr/>
        </p:nvPicPr>
        <p:blipFill rotWithShape="1">
          <a:blip r:embed="rId3"/>
          <a:srcRect l="22874" r="16667" b="-128"/>
          <a:stretch>
            <a:fillRect/>
          </a:stretch>
        </p:blipFill>
        <p:spPr>
          <a:xfrm>
            <a:off x="-1333" y="10"/>
            <a:ext cx="6232031" cy="6880701"/>
          </a:xfrm>
          <a:prstGeom prst="rect">
            <a:avLst/>
          </a:prstGeom>
        </p:spPr>
      </p:pic>
    </p:spTree>
    <p:extLst>
      <p:ext uri="{BB962C8B-B14F-4D97-AF65-F5344CB8AC3E}">
        <p14:creationId xmlns:p14="http://schemas.microsoft.com/office/powerpoint/2010/main" val="3460213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F490-431F-05FE-AE1E-BDBB91289186}"/>
              </a:ext>
            </a:extLst>
          </p:cNvPr>
          <p:cNvSpPr>
            <a:spLocks noGrp="1"/>
          </p:cNvSpPr>
          <p:nvPr>
            <p:ph type="title"/>
          </p:nvPr>
        </p:nvSpPr>
        <p:spPr>
          <a:xfrm>
            <a:off x="796256" y="365125"/>
            <a:ext cx="10557544" cy="1332553"/>
          </a:xfrm>
        </p:spPr>
        <p:txBody>
          <a:bodyPr/>
          <a:lstStyle/>
          <a:p>
            <a:r>
              <a:rPr lang="en-US">
                <a:latin typeface="Karla"/>
              </a:rPr>
              <a:t>Community grants eligible projects</a:t>
            </a:r>
          </a:p>
        </p:txBody>
      </p:sp>
      <p:sp>
        <p:nvSpPr>
          <p:cNvPr id="3" name="Content Placeholder 2">
            <a:extLst>
              <a:ext uri="{FF2B5EF4-FFF2-40B4-BE49-F238E27FC236}">
                <a16:creationId xmlns:a16="http://schemas.microsoft.com/office/drawing/2014/main" id="{02C0B4BC-3B12-062B-1D71-DDDE48241F34}"/>
              </a:ext>
            </a:extLst>
          </p:cNvPr>
          <p:cNvSpPr>
            <a:spLocks noGrp="1"/>
          </p:cNvSpPr>
          <p:nvPr>
            <p:ph idx="1"/>
          </p:nvPr>
        </p:nvSpPr>
        <p:spPr>
          <a:xfrm>
            <a:off x="838200" y="1650855"/>
            <a:ext cx="10515600" cy="4526108"/>
          </a:xfrm>
        </p:spPr>
        <p:txBody>
          <a:bodyPr vert="horz" lIns="91440" tIns="45720" rIns="91440" bIns="45720" rtlCol="0" anchor="t">
            <a:normAutofit/>
          </a:bodyPr>
          <a:lstStyle/>
          <a:p>
            <a:pPr marL="0" indent="0">
              <a:buNone/>
            </a:pPr>
            <a:r>
              <a:rPr lang="en-US">
                <a:latin typeface="Karla"/>
              </a:rPr>
              <a:t>All projects must involve:</a:t>
            </a:r>
          </a:p>
          <a:p>
            <a:r>
              <a:rPr lang="en-US">
                <a:latin typeface="Karla"/>
              </a:rPr>
              <a:t>Helping adversely impacted communities respond to environmental degradation and related health concerns;</a:t>
            </a:r>
          </a:p>
          <a:p>
            <a:r>
              <a:rPr lang="en-US">
                <a:latin typeface="Karla"/>
              </a:rPr>
              <a:t>Education and awareness related to stewardship of air, land, water, forests, fish, wildlife, and other natural resources; or</a:t>
            </a:r>
          </a:p>
          <a:p>
            <a:r>
              <a:rPr lang="en-US">
                <a:latin typeface="Karla"/>
              </a:rPr>
              <a:t>Preserving or enhancing air, land, water, and other natural resources that otherwise may be substantially impaired or destroyed in any area of the state.</a:t>
            </a:r>
          </a:p>
        </p:txBody>
      </p:sp>
    </p:spTree>
    <p:extLst>
      <p:ext uri="{BB962C8B-B14F-4D97-AF65-F5344CB8AC3E}">
        <p14:creationId xmlns:p14="http://schemas.microsoft.com/office/powerpoint/2010/main" val="2587617261"/>
      </p:ext>
    </p:extLst>
  </p:cSld>
  <p:clrMapOvr>
    <a:masterClrMapping/>
  </p:clrMapOvr>
</p:sld>
</file>

<file path=ppt/theme/theme1.xml><?xml version="1.0" encoding="utf-8"?>
<a:theme xmlns:a="http://schemas.openxmlformats.org/drawingml/2006/main" name="Office Theme">
  <a:themeElements>
    <a:clrScheme name="Environmental Initiatives">
      <a:dk1>
        <a:srgbClr val="18303E"/>
      </a:dk1>
      <a:lt1>
        <a:srgbClr val="FFFFFF"/>
      </a:lt1>
      <a:dk2>
        <a:srgbClr val="22495E"/>
      </a:dk2>
      <a:lt2>
        <a:srgbClr val="C8D3E1"/>
      </a:lt2>
      <a:accent1>
        <a:srgbClr val="5F93BC"/>
      </a:accent1>
      <a:accent2>
        <a:srgbClr val="C2802A"/>
      </a:accent2>
      <a:accent3>
        <a:srgbClr val="789A3C"/>
      </a:accent3>
      <a:accent4>
        <a:srgbClr val="172F3D"/>
      </a:accent4>
      <a:accent5>
        <a:srgbClr val="22495D"/>
      </a:accent5>
      <a:accent6>
        <a:srgbClr val="C7D2E0"/>
      </a:accent6>
      <a:hlink>
        <a:srgbClr val="5F93BB"/>
      </a:hlink>
      <a:folHlink>
        <a:srgbClr val="77993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09a75a-25d2-4fb5-a316-e1496ec6cc8f">
      <Terms xmlns="http://schemas.microsoft.com/office/infopath/2007/PartnerControls"/>
    </lcf76f155ced4ddcb4097134ff3c332f>
    <TaxCatchAll xmlns="f87b3c58-fec5-463f-9215-a9bc015a09b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114367F912A1468EB88D66B31E9457" ma:contentTypeVersion="20" ma:contentTypeDescription="Create a new document." ma:contentTypeScope="" ma:versionID="b8d6248c84b3359284cbc351c62d45f2">
  <xsd:schema xmlns:xsd="http://www.w3.org/2001/XMLSchema" xmlns:xs="http://www.w3.org/2001/XMLSchema" xmlns:p="http://schemas.microsoft.com/office/2006/metadata/properties" xmlns:ns2="f87b3c58-fec5-463f-9215-a9bc015a09b0" xmlns:ns3="0609a75a-25d2-4fb5-a316-e1496ec6cc8f" targetNamespace="http://schemas.microsoft.com/office/2006/metadata/properties" ma:root="true" ma:fieldsID="30caea01e1dfc9e7cb7f5ed04b5251ce" ns2:_="" ns3:_="">
    <xsd:import namespace="f87b3c58-fec5-463f-9215-a9bc015a09b0"/>
    <xsd:import namespace="0609a75a-25d2-4fb5-a316-e1496ec6cc8f"/>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7b3c58-fec5-463f-9215-a9bc015a09b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c9f58f2-58b2-4bab-9322-2882e23bd23a}" ma:internalName="TaxCatchAll" ma:showField="CatchAllData" ma:web="f87b3c58-fec5-463f-9215-a9bc015a09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9a75a-25d2-4fb5-a316-e1496ec6cc8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27b18ce-83c7-4691-b9e9-44f21c6da3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2965-00F7-43CB-8997-F267102AED4F}">
  <ds:schemaRefs>
    <ds:schemaRef ds:uri="http://schemas.microsoft.com/sharepoint/v3/contenttype/forms"/>
  </ds:schemaRefs>
</ds:datastoreItem>
</file>

<file path=customXml/itemProps2.xml><?xml version="1.0" encoding="utf-8"?>
<ds:datastoreItem xmlns:ds="http://schemas.openxmlformats.org/officeDocument/2006/customXml" ds:itemID="{77364E64-0563-4D0F-A367-C8047508C5C4}">
  <ds:schemaRefs>
    <ds:schemaRef ds:uri="0609a75a-25d2-4fb5-a316-e1496ec6cc8f"/>
    <ds:schemaRef ds:uri="c2a3af7b-72b1-4691-bd47-db5bc96b19a6"/>
    <ds:schemaRef ds:uri="c81c56f2-fc2b-4696-bce7-fb355a09dd5d"/>
    <ds:schemaRef ds:uri="f87b3c58-fec5-463f-9215-a9bc015a09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93CAA10-AF45-4388-91EF-636B89A4E397}">
  <ds:schemaRefs>
    <ds:schemaRef ds:uri="0609a75a-25d2-4fb5-a316-e1496ec6cc8f"/>
    <ds:schemaRef ds:uri="f87b3c58-fec5-463f-9215-a9bc015a09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7</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Advancing Equity in Conservation Funding: Lessons from Minnesota and Beyond</vt:lpstr>
      <vt:lpstr>What is the Environment and Natural Resources Trust Fund?</vt:lpstr>
      <vt:lpstr>Where do ENRTF funds go?</vt:lpstr>
      <vt:lpstr>A long, complex process.</vt:lpstr>
      <vt:lpstr>PowerPoint Presentation</vt:lpstr>
      <vt:lpstr>Community Engagement  Working Group</vt:lpstr>
      <vt:lpstr>PowerPoint Presentation</vt:lpstr>
      <vt:lpstr>Community grants program details</vt:lpstr>
      <vt:lpstr>Community grants eligible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tasha@stpaulmedia.com</dc:creator>
  <cp:revision>127</cp:revision>
  <dcterms:created xsi:type="dcterms:W3CDTF">2019-06-21T15:56:29Z</dcterms:created>
  <dcterms:modified xsi:type="dcterms:W3CDTF">2025-10-29T20:50:49Z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0x010100D2114367F912A1468EB88D66B31E9457</vt:lpwstr>
  </property>
  <property fmtid="{D5CDD505-2E9C-101B-9397-08002B2CF9AE}" pid="3" name="MediaServiceImageTags">
    <vt:lpwstr/>
  </property>
</Properties>
</file>